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67" r:id="rId13"/>
    <p:sldId id="268" r:id="rId14"/>
    <p:sldId id="273" r:id="rId15"/>
    <p:sldId id="274" r:id="rId16"/>
    <p:sldId id="281" r:id="rId17"/>
    <p:sldId id="279" r:id="rId18"/>
    <p:sldId id="270" r:id="rId19"/>
    <p:sldId id="271" r:id="rId20"/>
    <p:sldId id="272" r:id="rId21"/>
    <p:sldId id="276" r:id="rId22"/>
    <p:sldId id="277" r:id="rId23"/>
    <p:sldId id="278" r:id="rId24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094145840465642E-2"/>
          <c:y val="0.17794757519939117"/>
          <c:w val="0.84311605614515572"/>
          <c:h val="0.57184485077227154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Arkusz1!$A$30:$G$30</c:f>
              <c:strCache>
                <c:ptCount val="7"/>
                <c:pt idx="0">
                  <c:v>Udziały w podatku dochodowym PIT i CIT</c:v>
                </c:pt>
                <c:pt idx="1">
                  <c:v>Subwencja</c:v>
                </c:pt>
                <c:pt idx="2">
                  <c:v>Dotacje z budżetu państwa</c:v>
                </c:pt>
                <c:pt idx="3">
                  <c:v>Dochody własne</c:v>
                </c:pt>
                <c:pt idx="4">
                  <c:v>Dotacje z funduszy jst.</c:v>
                </c:pt>
                <c:pt idx="5">
                  <c:v>Dotacje celowe</c:v>
                </c:pt>
                <c:pt idx="6">
                  <c:v>Dotacje pozabudżetowe</c:v>
                </c:pt>
              </c:strCache>
            </c:strRef>
          </c:cat>
          <c:val>
            <c:numRef>
              <c:f>Arkusz1!$A$31:$G$31</c:f>
              <c:numCache>
                <c:formatCode>0.00%</c:formatCode>
                <c:ptCount val="7"/>
                <c:pt idx="0">
                  <c:v>0.33380000000000021</c:v>
                </c:pt>
                <c:pt idx="1">
                  <c:v>0.30580000000000013</c:v>
                </c:pt>
                <c:pt idx="2">
                  <c:v>0.12970000000000001</c:v>
                </c:pt>
                <c:pt idx="3">
                  <c:v>0.1033</c:v>
                </c:pt>
                <c:pt idx="4">
                  <c:v>8.6600000000000052E-2</c:v>
                </c:pt>
                <c:pt idx="5">
                  <c:v>3.4100000000000005E-2</c:v>
                </c:pt>
                <c:pt idx="6">
                  <c:v>6.7000000000000037E-3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3.8084638713447036E-3"/>
                  <c:y val="8.8540185999729654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2859926600084076E-2"/>
                  <c:y val="3.4281323971559488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7663887420432874E-2"/>
                  <c:y val="-5.5558448985322223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5108990351471118E-2"/>
                  <c:y val="-7.7927245726364211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718538716229389E-2"/>
                  <c:y val="-5.3265411613486018E-3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Arkusz1!$A$33:$F$33</c:f>
              <c:strCache>
                <c:ptCount val="6"/>
                <c:pt idx="0">
                  <c:v>Środki własne</c:v>
                </c:pt>
                <c:pt idx="1">
                  <c:v>Fundusze strukturalne</c:v>
                </c:pt>
                <c:pt idx="2">
                  <c:v>Środki pozabudżetowe</c:v>
                </c:pt>
                <c:pt idx="3">
                  <c:v>Budżet państwa </c:v>
                </c:pt>
                <c:pt idx="4">
                  <c:v>Pomoc finansowa</c:v>
                </c:pt>
                <c:pt idx="5">
                  <c:v>Kredyt</c:v>
                </c:pt>
              </c:strCache>
            </c:strRef>
          </c:cat>
          <c:val>
            <c:numRef>
              <c:f>Arkusz1!$A$34:$F$34</c:f>
              <c:numCache>
                <c:formatCode>0%</c:formatCode>
                <c:ptCount val="6"/>
                <c:pt idx="0">
                  <c:v>0.62000000000000022</c:v>
                </c:pt>
                <c:pt idx="1">
                  <c:v>0.05</c:v>
                </c:pt>
                <c:pt idx="2">
                  <c:v>1.0000000000000004E-2</c:v>
                </c:pt>
                <c:pt idx="3">
                  <c:v>0.05</c:v>
                </c:pt>
                <c:pt idx="4">
                  <c:v>0.17</c:v>
                </c:pt>
                <c:pt idx="5">
                  <c:v>0.1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 algn="ctr">
              <a:defRPr/>
            </a:pPr>
            <a:r>
              <a:rPr lang="pl-PL"/>
              <a:t>Struktura</a:t>
            </a:r>
            <a:r>
              <a:rPr lang="pl-PL" baseline="0"/>
              <a:t> wykonania wydatków według działów za rok 2014</a:t>
            </a:r>
            <a:endParaRPr lang="en-US"/>
          </a:p>
        </c:rich>
      </c:tx>
      <c:layout>
        <c:manualLayout>
          <c:xMode val="edge"/>
          <c:yMode val="edge"/>
          <c:x val="0.13380254309785442"/>
          <c:y val="1.5712673221546788E-2"/>
        </c:manualLayout>
      </c:layout>
    </c:title>
    <c:view3D>
      <c:rotX val="30"/>
      <c:perspective val="0"/>
    </c:view3D>
    <c:plotArea>
      <c:layout>
        <c:manualLayout>
          <c:layoutTarget val="inner"/>
          <c:xMode val="edge"/>
          <c:yMode val="edge"/>
          <c:x val="1.1160814787152628E-3"/>
          <c:y val="0.23605039007429776"/>
          <c:w val="0.89752816496643395"/>
          <c:h val="0.71819411056250548"/>
        </c:manualLayout>
      </c:layout>
      <c:pie3DChart>
        <c:varyColors val="1"/>
        <c:ser>
          <c:idx val="0"/>
          <c:order val="0"/>
          <c:tx>
            <c:strRef>
              <c:f>Arkusz2!$B$38:$U$38</c:f>
              <c:strCache>
                <c:ptCount val="20"/>
                <c:pt idx="0">
                  <c:v>010</c:v>
                </c:pt>
                <c:pt idx="1">
                  <c:v>020</c:v>
                </c:pt>
                <c:pt idx="2">
                  <c:v>600</c:v>
                </c:pt>
                <c:pt idx="3">
                  <c:v>630</c:v>
                </c:pt>
                <c:pt idx="4">
                  <c:v>700</c:v>
                </c:pt>
                <c:pt idx="5">
                  <c:v>710</c:v>
                </c:pt>
                <c:pt idx="6">
                  <c:v>750</c:v>
                </c:pt>
                <c:pt idx="7">
                  <c:v>751</c:v>
                </c:pt>
                <c:pt idx="8">
                  <c:v>752</c:v>
                </c:pt>
                <c:pt idx="9">
                  <c:v>754</c:v>
                </c:pt>
                <c:pt idx="10">
                  <c:v>757</c:v>
                </c:pt>
                <c:pt idx="11">
                  <c:v>758</c:v>
                </c:pt>
                <c:pt idx="12">
                  <c:v>801</c:v>
                </c:pt>
                <c:pt idx="13">
                  <c:v>851</c:v>
                </c:pt>
                <c:pt idx="14">
                  <c:v>852</c:v>
                </c:pt>
                <c:pt idx="15">
                  <c:v>853</c:v>
                </c:pt>
                <c:pt idx="16">
                  <c:v>854</c:v>
                </c:pt>
                <c:pt idx="17">
                  <c:v>900</c:v>
                </c:pt>
                <c:pt idx="18">
                  <c:v>921</c:v>
                </c:pt>
                <c:pt idx="19">
                  <c:v>926</c:v>
                </c:pt>
              </c:strCache>
            </c:strRef>
          </c:tx>
          <c:explosion val="13"/>
          <c:dPt>
            <c:idx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FFFF66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FFCC99"/>
              </a:solidFill>
            </c:spPr>
          </c:dPt>
          <c:dPt>
            <c:idx val="10"/>
            <c:spPr>
              <a:solidFill>
                <a:srgbClr val="FFCC00"/>
              </a:solidFill>
            </c:spPr>
          </c:dPt>
          <c:dPt>
            <c:idx val="11"/>
            <c:spPr>
              <a:solidFill>
                <a:srgbClr val="990033"/>
              </a:solidFill>
            </c:spPr>
          </c:dPt>
          <c:dPt>
            <c:idx val="12"/>
            <c:spPr>
              <a:solidFill>
                <a:srgbClr val="66FF99"/>
              </a:solidFill>
            </c:spPr>
          </c:dPt>
          <c:dPt>
            <c:idx val="13"/>
            <c:spPr>
              <a:solidFill>
                <a:srgbClr val="FF66CC"/>
              </a:solidFill>
            </c:spPr>
          </c:dPt>
          <c:dPt>
            <c:idx val="14"/>
            <c:spPr>
              <a:solidFill>
                <a:srgbClr val="00CC99"/>
              </a:solidFill>
            </c:spPr>
          </c:dPt>
          <c:dPt>
            <c:idx val="15"/>
            <c:spPr>
              <a:solidFill>
                <a:srgbClr val="FFFF00"/>
              </a:solidFill>
            </c:spPr>
          </c:dPt>
          <c:dPt>
            <c:idx val="16"/>
            <c:spPr>
              <a:solidFill>
                <a:schemeClr val="bg2">
                  <a:lumMod val="50000"/>
                </a:schemeClr>
              </a:solidFill>
            </c:spPr>
          </c:dPt>
          <c:dPt>
            <c:idx val="17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8.9826284327980704E-2"/>
                  <c:y val="-6.144089501765646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endParaRPr lang="en-US"/>
                  </a:p>
                  <a:p>
                    <a:pPr>
                      <a:defRPr/>
                    </a:pPr>
                    <a:r>
                      <a:rPr lang="en-US" b="1"/>
                      <a:t> 010</a:t>
                    </a:r>
                    <a:r>
                      <a:rPr lang="en-US"/>
                      <a:t>;</a:t>
                    </a:r>
                    <a:r>
                      <a:rPr lang="en-US" baseline="0"/>
                      <a:t>  0,10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187715687910354"/>
                  <c:y val="-4.069302218051758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i="0"/>
                      <a:t>020</a:t>
                    </a:r>
                    <a:r>
                      <a:rPr lang="en-US"/>
                      <a:t>;  0,20%</a:t>
                    </a: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641394497100794E-3"/>
                  <c:y val="-3.930627358448881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/>
                      <a:t>600</a:t>
                    </a:r>
                    <a:r>
                      <a:rPr lang="en-US"/>
                      <a:t>;  14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9119442340854681E-2"/>
                  <c:y val="-9.230131425527933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/>
                      <a:t>630</a:t>
                    </a:r>
                    <a:r>
                      <a:rPr lang="en-US"/>
                      <a:t>;  0,28%</a:t>
                    </a: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8343908054366911"/>
                  <c:y val="-4.961253700691439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/>
                      <a:t>700</a:t>
                    </a:r>
                    <a:r>
                      <a:rPr lang="en-US" b="0"/>
                      <a:t>;</a:t>
                    </a:r>
                    <a:r>
                      <a:rPr lang="en-US" b="0" baseline="0"/>
                      <a:t> 1,26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8741921454487957E-2"/>
                  <c:y val="2.375217723013142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/>
                      <a:t>710;</a:t>
                    </a:r>
                    <a:r>
                      <a:rPr lang="en-US" b="1" baseline="0"/>
                      <a:t>  </a:t>
                    </a:r>
                    <a:r>
                      <a:rPr lang="en-US" b="0" baseline="0"/>
                      <a:t>0,82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295833675483474E-2"/>
                  <c:y val="1.732437010273167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/>
                      <a:t>750;</a:t>
                    </a:r>
                    <a:r>
                      <a:rPr lang="en-US" b="1" baseline="0"/>
                      <a:t> </a:t>
                    </a:r>
                    <a:r>
                      <a:rPr lang="en-US" b="0" baseline="0"/>
                      <a:t> 11,42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8173625065760513E-2"/>
                  <c:y val="1.216486828035384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/>
                      <a:t>751</a:t>
                    </a:r>
                    <a:r>
                      <a:rPr lang="en-US"/>
                      <a:t>;  0,05%</a:t>
                    </a: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4021680690519037E-2"/>
                  <c:y val="4.895996808689069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/>
                      <a:t>752</a:t>
                    </a:r>
                    <a:r>
                      <a:rPr lang="en-US"/>
                      <a:t>;  0,01%</a:t>
                    </a: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9680536905641624E-2"/>
                  <c:y val="4.355160268178909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/>
                      <a:t>754</a:t>
                    </a:r>
                    <a:r>
                      <a:rPr lang="en-US"/>
                      <a:t>;  3,97%</a:t>
                    </a: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6.3757438998228097E-2"/>
                  <c:y val="7.758385124139277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/>
                      <a:t>757</a:t>
                    </a:r>
                    <a:r>
                      <a:rPr lang="en-US"/>
                      <a:t>;  0,96%</a:t>
                    </a: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3706746545682712E-2"/>
                  <c:y val="6.464018422567645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/>
                      <a:t>758</a:t>
                    </a:r>
                    <a:r>
                      <a:rPr lang="en-US"/>
                      <a:t>;  2,99%</a:t>
                    </a: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0.24834195422847632"/>
                  <c:y val="-3.606435205961950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/>
                      <a:t>801</a:t>
                    </a:r>
                    <a:r>
                      <a:rPr lang="en-US"/>
                      <a:t>;  24,57%</a:t>
                    </a: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9360649469747287E-2"/>
                  <c:y val="-2.024108097598912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/>
                      <a:t>851</a:t>
                    </a:r>
                    <a:r>
                      <a:rPr lang="en-US"/>
                      <a:t>; 7,27%</a:t>
                    </a: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5960680242921191E-3"/>
                  <c:y val="-0.1338649767224693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/>
                      <a:t>852</a:t>
                    </a:r>
                    <a:r>
                      <a:rPr lang="en-US"/>
                      <a:t>; 11,06  %</a:t>
                    </a: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6.0324548230663898E-3"/>
                  <c:y val="-4.899840887764688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/>
                      <a:t>853</a:t>
                    </a:r>
                    <a:r>
                      <a:rPr lang="en-US"/>
                      <a:t>;  10,12%</a:t>
                    </a: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7.9674577178432071E-2"/>
                  <c:y val="-6.634614000489426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/>
                      <a:t>854</a:t>
                    </a:r>
                    <a:r>
                      <a:rPr lang="en-US"/>
                      <a:t>;  8,41%</a:t>
                    </a: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0.1566270809796092"/>
                  <c:y val="-0.1223581395759873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/>
                      <a:t>900</a:t>
                    </a:r>
                    <a:r>
                      <a:rPr lang="en-US"/>
                      <a:t>;  0,13%</a:t>
                    </a: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8.3540617293388492E-2"/>
                  <c:y val="-8.66615804651475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="1"/>
                      <a:t>921;</a:t>
                    </a:r>
                    <a:r>
                      <a:rPr lang="en-US"/>
                      <a:t> 2,14 %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7209160661173763E-2"/>
                  <c:y val="-8.340744971645390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="1"/>
                      <a:t>926;  </a:t>
                    </a:r>
                    <a:r>
                      <a:rPr lang="en-US"/>
                      <a:t>0,23%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Arkusz2!$B$38:$U$38</c:f>
              <c:strCache>
                <c:ptCount val="20"/>
                <c:pt idx="0">
                  <c:v>010</c:v>
                </c:pt>
                <c:pt idx="1">
                  <c:v>020</c:v>
                </c:pt>
                <c:pt idx="2">
                  <c:v>600</c:v>
                </c:pt>
                <c:pt idx="3">
                  <c:v>630</c:v>
                </c:pt>
                <c:pt idx="4">
                  <c:v>700</c:v>
                </c:pt>
                <c:pt idx="5">
                  <c:v>710</c:v>
                </c:pt>
                <c:pt idx="6">
                  <c:v>750</c:v>
                </c:pt>
                <c:pt idx="7">
                  <c:v>751</c:v>
                </c:pt>
                <c:pt idx="8">
                  <c:v>752</c:v>
                </c:pt>
                <c:pt idx="9">
                  <c:v>754</c:v>
                </c:pt>
                <c:pt idx="10">
                  <c:v>757</c:v>
                </c:pt>
                <c:pt idx="11">
                  <c:v>758</c:v>
                </c:pt>
                <c:pt idx="12">
                  <c:v>801</c:v>
                </c:pt>
                <c:pt idx="13">
                  <c:v>851</c:v>
                </c:pt>
                <c:pt idx="14">
                  <c:v>852</c:v>
                </c:pt>
                <c:pt idx="15">
                  <c:v>853</c:v>
                </c:pt>
                <c:pt idx="16">
                  <c:v>854</c:v>
                </c:pt>
                <c:pt idx="17">
                  <c:v>900</c:v>
                </c:pt>
                <c:pt idx="18">
                  <c:v>921</c:v>
                </c:pt>
                <c:pt idx="19">
                  <c:v>926</c:v>
                </c:pt>
              </c:strCache>
            </c:strRef>
          </c:cat>
          <c:val>
            <c:numRef>
              <c:f>Arkusz2!$B$39:$U$39</c:f>
              <c:numCache>
                <c:formatCode>0.00%</c:formatCode>
                <c:ptCount val="20"/>
                <c:pt idx="0">
                  <c:v>1.0000000000000005E-3</c:v>
                </c:pt>
                <c:pt idx="1">
                  <c:v>2.0000000000000009E-3</c:v>
                </c:pt>
                <c:pt idx="2">
                  <c:v>0.14000000000000001</c:v>
                </c:pt>
                <c:pt idx="3">
                  <c:v>2.8000000000000008E-3</c:v>
                </c:pt>
                <c:pt idx="4">
                  <c:v>2.8000000000000008E-3</c:v>
                </c:pt>
                <c:pt idx="5">
                  <c:v>8.2000000000000007E-3</c:v>
                </c:pt>
                <c:pt idx="6">
                  <c:v>0.11420000000000002</c:v>
                </c:pt>
                <c:pt idx="7">
                  <c:v>5.0000000000000023E-4</c:v>
                </c:pt>
                <c:pt idx="8">
                  <c:v>1.0000000000000005E-4</c:v>
                </c:pt>
                <c:pt idx="9">
                  <c:v>3.9699999999999999E-2</c:v>
                </c:pt>
                <c:pt idx="10">
                  <c:v>9.6000000000000026E-3</c:v>
                </c:pt>
                <c:pt idx="11">
                  <c:v>2.9899999999999999E-2</c:v>
                </c:pt>
                <c:pt idx="12">
                  <c:v>0.24570000000000006</c:v>
                </c:pt>
                <c:pt idx="13">
                  <c:v>7.2700000000000028E-2</c:v>
                </c:pt>
                <c:pt idx="14">
                  <c:v>0.1106</c:v>
                </c:pt>
                <c:pt idx="15">
                  <c:v>0.10120000000000003</c:v>
                </c:pt>
                <c:pt idx="16">
                  <c:v>8.4100000000000022E-2</c:v>
                </c:pt>
                <c:pt idx="17">
                  <c:v>1.2999999999999995E-3</c:v>
                </c:pt>
                <c:pt idx="18">
                  <c:v>2.1399999999999999E-2</c:v>
                </c:pt>
                <c:pt idx="19">
                  <c:v>2.3000000000000008E-3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7612819840506849E-2"/>
          <c:y val="0.94628751716916215"/>
          <c:w val="0.85902095235068399"/>
          <c:h val="4.2077797270159915E-2"/>
        </c:manualLayout>
      </c:layout>
    </c:legend>
    <c:plotVisOnly val="1"/>
    <c:dispBlanksAs val="zero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3174C-AA54-4711-BE60-DE0711CC4EE6}" type="datetimeFigureOut">
              <a:rPr lang="pl-PL" smtClean="0"/>
              <a:pPr/>
              <a:t>2015-06-24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F1425-83B0-47EF-B84C-482A1E00A0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7353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F1425-83B0-47EF-B84C-482A1E00A0E9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3204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F1425-83B0-47EF-B84C-482A1E00A0E9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6539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BDDB-E1C6-42AA-BDB6-120CD7BB2AFC}" type="datetimeFigureOut">
              <a:rPr lang="pl-PL" smtClean="0"/>
              <a:pPr/>
              <a:t>2015-06-24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54E4-0815-420A-B304-D3FF656EFE3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5430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BDDB-E1C6-42AA-BDB6-120CD7BB2AFC}" type="datetimeFigureOut">
              <a:rPr lang="pl-PL" smtClean="0"/>
              <a:pPr/>
              <a:t>2015-06-24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54E4-0815-420A-B304-D3FF656EFE3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7889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BDDB-E1C6-42AA-BDB6-120CD7BB2AFC}" type="datetimeFigureOut">
              <a:rPr lang="pl-PL" smtClean="0"/>
              <a:pPr/>
              <a:t>2015-06-24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54E4-0815-420A-B304-D3FF656EFE3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9942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BDDB-E1C6-42AA-BDB6-120CD7BB2AFC}" type="datetimeFigureOut">
              <a:rPr lang="pl-PL" smtClean="0"/>
              <a:pPr/>
              <a:t>2015-06-24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54E4-0815-420A-B304-D3FF656EFE3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7638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BDDB-E1C6-42AA-BDB6-120CD7BB2AFC}" type="datetimeFigureOut">
              <a:rPr lang="pl-PL" smtClean="0"/>
              <a:pPr/>
              <a:t>2015-06-24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54E4-0815-420A-B304-D3FF656EFE3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1744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BDDB-E1C6-42AA-BDB6-120CD7BB2AFC}" type="datetimeFigureOut">
              <a:rPr lang="pl-PL" smtClean="0"/>
              <a:pPr/>
              <a:t>2015-06-24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54E4-0815-420A-B304-D3FF656EFE3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1825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BDDB-E1C6-42AA-BDB6-120CD7BB2AFC}" type="datetimeFigureOut">
              <a:rPr lang="pl-PL" smtClean="0"/>
              <a:pPr/>
              <a:t>2015-06-24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54E4-0815-420A-B304-D3FF656EFE3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3386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BDDB-E1C6-42AA-BDB6-120CD7BB2AFC}" type="datetimeFigureOut">
              <a:rPr lang="pl-PL" smtClean="0"/>
              <a:pPr/>
              <a:t>2015-06-24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54E4-0815-420A-B304-D3FF656EFE3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101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BDDB-E1C6-42AA-BDB6-120CD7BB2AFC}" type="datetimeFigureOut">
              <a:rPr lang="pl-PL" smtClean="0"/>
              <a:pPr/>
              <a:t>2015-06-24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54E4-0815-420A-B304-D3FF656EFE3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749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BDDB-E1C6-42AA-BDB6-120CD7BB2AFC}" type="datetimeFigureOut">
              <a:rPr lang="pl-PL" smtClean="0"/>
              <a:pPr/>
              <a:t>2015-06-24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54E4-0815-420A-B304-D3FF656EFE3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4503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BDDB-E1C6-42AA-BDB6-120CD7BB2AFC}" type="datetimeFigureOut">
              <a:rPr lang="pl-PL" smtClean="0"/>
              <a:pPr/>
              <a:t>2015-06-24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54E4-0815-420A-B304-D3FF656EFE3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9118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DBDDB-E1C6-42AA-BDB6-120CD7BB2AFC}" type="datetimeFigureOut">
              <a:rPr lang="pl-PL" smtClean="0"/>
              <a:pPr/>
              <a:t>2015-06-24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654E4-0815-420A-B304-D3FF656EFE3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5695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78983" y="21917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Sprawozdanie z wykonania budżetu powiatu za okres od</a:t>
            </a:r>
            <a:br>
              <a:rPr lang="pl-PL" dirty="0" smtClean="0"/>
            </a:br>
            <a:r>
              <a:rPr lang="pl-PL" dirty="0" smtClean="0"/>
              <a:t>01.01.14 do 31.12.14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9179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388" y="172386"/>
            <a:ext cx="10816435" cy="6501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22827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         Dochody wg źródeł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7994" y="864296"/>
            <a:ext cx="11954005" cy="5724394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39108482"/>
              </p:ext>
            </p:extLst>
          </p:nvPr>
        </p:nvGraphicFramePr>
        <p:xfrm>
          <a:off x="726510" y="521698"/>
          <a:ext cx="10627290" cy="557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657884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WYDATKI  W  2014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PLAN  WYDATKÓW  PO ZMIANACH   </a:t>
            </a:r>
            <a:r>
              <a:rPr lang="pl-PL" dirty="0" smtClean="0"/>
              <a:t>171 </a:t>
            </a:r>
            <a:r>
              <a:rPr lang="pl-PL" dirty="0"/>
              <a:t>919 000  </a:t>
            </a:r>
            <a:r>
              <a:rPr lang="pl-PL" dirty="0" smtClean="0"/>
              <a:t>zł</a:t>
            </a:r>
            <a:endParaRPr lang="pl-PL" dirty="0"/>
          </a:p>
          <a:p>
            <a:r>
              <a:rPr lang="pl-PL" dirty="0"/>
              <a:t>WZROST  O </a:t>
            </a:r>
            <a:r>
              <a:rPr lang="pl-PL" dirty="0" smtClean="0"/>
              <a:t>			            19 </a:t>
            </a:r>
            <a:r>
              <a:rPr lang="pl-PL" dirty="0"/>
              <a:t>653 248   </a:t>
            </a:r>
            <a:r>
              <a:rPr lang="pl-PL" dirty="0" smtClean="0"/>
              <a:t>zł </a:t>
            </a:r>
          </a:p>
          <a:p>
            <a:pPr marL="0" indent="0">
              <a:buNone/>
            </a:pPr>
            <a:r>
              <a:rPr lang="pl-PL" dirty="0" smtClean="0"/>
              <a:t>tj.  12,91% </a:t>
            </a:r>
            <a:r>
              <a:rPr lang="pl-PL" dirty="0"/>
              <a:t>planu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WYKONANIE  PLANU  WYDATKÓW </a:t>
            </a:r>
            <a:r>
              <a:rPr lang="pl-PL" dirty="0" smtClean="0"/>
              <a:t>  163 </a:t>
            </a:r>
            <a:r>
              <a:rPr lang="pl-PL" dirty="0"/>
              <a:t>079 </a:t>
            </a:r>
            <a:r>
              <a:rPr lang="pl-PL" dirty="0" smtClean="0"/>
              <a:t>247,16  </a:t>
            </a:r>
            <a:r>
              <a:rPr lang="pl-PL" dirty="0"/>
              <a:t>zł</a:t>
            </a:r>
          </a:p>
          <a:p>
            <a:pPr marL="0" indent="0">
              <a:buNone/>
            </a:pPr>
            <a:r>
              <a:rPr lang="pl-PL" dirty="0"/>
              <a:t>t</a:t>
            </a:r>
            <a:r>
              <a:rPr lang="pl-PL" dirty="0" smtClean="0"/>
              <a:t>j. 94,86%  planu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421107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Wydatki majątkowe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Plan  </a:t>
            </a:r>
            <a:r>
              <a:rPr lang="pl-PL" dirty="0" smtClean="0"/>
              <a:t>					22 </a:t>
            </a:r>
            <a:r>
              <a:rPr lang="pl-PL" dirty="0"/>
              <a:t>101 </a:t>
            </a:r>
            <a:r>
              <a:rPr lang="pl-PL" dirty="0" smtClean="0"/>
              <a:t>154,00 zł</a:t>
            </a:r>
            <a:endParaRPr lang="pl-PL" dirty="0"/>
          </a:p>
          <a:p>
            <a:r>
              <a:rPr lang="pl-PL" dirty="0"/>
              <a:t>Wykonanie    </a:t>
            </a:r>
            <a:r>
              <a:rPr lang="pl-PL" dirty="0" smtClean="0"/>
              <a:t>				20 </a:t>
            </a:r>
            <a:r>
              <a:rPr lang="pl-PL" dirty="0"/>
              <a:t>299 623,44 </a:t>
            </a:r>
            <a:r>
              <a:rPr lang="pl-PL" dirty="0" smtClean="0"/>
              <a:t>zł </a:t>
            </a:r>
          </a:p>
          <a:p>
            <a:pPr marL="0" indent="0">
              <a:buNone/>
            </a:pPr>
            <a:r>
              <a:rPr lang="pl-PL" dirty="0" smtClean="0"/>
              <a:t>tj.  91,85% planu</a:t>
            </a:r>
            <a:endParaRPr lang="pl-PL" dirty="0"/>
          </a:p>
          <a:p>
            <a:endParaRPr lang="pl-PL" dirty="0"/>
          </a:p>
          <a:p>
            <a:r>
              <a:rPr lang="pl-PL" dirty="0"/>
              <a:t>Wydatki </a:t>
            </a:r>
            <a:r>
              <a:rPr lang="pl-PL" dirty="0" smtClean="0"/>
              <a:t>majątkowe realizowane: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 przez Starostwo   </a:t>
            </a:r>
            <a:r>
              <a:rPr lang="pl-PL" dirty="0" smtClean="0"/>
              <a:t>           			16 </a:t>
            </a:r>
            <a:r>
              <a:rPr lang="pl-PL" dirty="0"/>
              <a:t>560 891,76  zł</a:t>
            </a:r>
          </a:p>
          <a:p>
            <a:pPr marL="0" indent="0">
              <a:buNone/>
            </a:pPr>
            <a:r>
              <a:rPr lang="pl-PL" dirty="0"/>
              <a:t> przez  Szpital               </a:t>
            </a:r>
            <a:r>
              <a:rPr lang="pl-PL" dirty="0" smtClean="0"/>
              <a:t>             		   3 </a:t>
            </a:r>
            <a:r>
              <a:rPr lang="pl-PL" dirty="0"/>
              <a:t>000 </a:t>
            </a:r>
            <a:r>
              <a:rPr lang="pl-PL" dirty="0" smtClean="0"/>
              <a:t>000,00 </a:t>
            </a:r>
            <a:r>
              <a:rPr lang="pl-PL" dirty="0"/>
              <a:t>zł</a:t>
            </a:r>
          </a:p>
          <a:p>
            <a:pPr marL="0" indent="0">
              <a:buNone/>
            </a:pPr>
            <a:r>
              <a:rPr lang="pl-PL" dirty="0"/>
              <a:t> przez pozostałe jednostki   </a:t>
            </a:r>
            <a:r>
              <a:rPr lang="pl-PL" dirty="0" smtClean="0"/>
              <a:t>		      738 </a:t>
            </a:r>
            <a:r>
              <a:rPr lang="pl-PL" dirty="0"/>
              <a:t>731,68  zł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63872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Wydatki majątkowe w działach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600 Transport i łączność 				12 285 853,22 zł</a:t>
            </a:r>
          </a:p>
          <a:p>
            <a:r>
              <a:rPr lang="pl-PL" dirty="0" smtClean="0"/>
              <a:t>630 Turystyka 					      198 997,40 zł</a:t>
            </a:r>
          </a:p>
          <a:p>
            <a:r>
              <a:rPr lang="pl-PL" dirty="0" smtClean="0"/>
              <a:t>750 Administracja 					        98 682,16 zł</a:t>
            </a:r>
          </a:p>
          <a:p>
            <a:r>
              <a:rPr lang="pl-PL" dirty="0" smtClean="0"/>
              <a:t>754 Bezpieczeństwo publiczne</a:t>
            </a:r>
          </a:p>
          <a:p>
            <a:pPr marL="0" indent="0">
              <a:buNone/>
            </a:pPr>
            <a:r>
              <a:rPr lang="pl-PL" dirty="0" smtClean="0"/>
              <a:t>          i ochrona przeciwpożarowa 			        35 375,50 zł</a:t>
            </a:r>
          </a:p>
          <a:p>
            <a:r>
              <a:rPr lang="pl-PL" dirty="0" smtClean="0"/>
              <a:t>801 Oświata i wychowanie 				   2 622 115,53 zł</a:t>
            </a:r>
          </a:p>
          <a:p>
            <a:r>
              <a:rPr lang="pl-PL" dirty="0" smtClean="0"/>
              <a:t>851 Ochrona zdrowia 				   3 000 000,00 zł</a:t>
            </a:r>
          </a:p>
          <a:p>
            <a:r>
              <a:rPr lang="pl-PL" dirty="0" smtClean="0"/>
              <a:t>852 Pomoc społeczna 				      271 809,54 zł</a:t>
            </a:r>
          </a:p>
          <a:p>
            <a:r>
              <a:rPr lang="pl-PL" dirty="0" smtClean="0"/>
              <a:t>853 Pozostałe zadania z zakresu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polityki społecznej 				        16 605,00 zł</a:t>
            </a:r>
          </a:p>
          <a:p>
            <a:r>
              <a:rPr lang="pl-PL" dirty="0" smtClean="0"/>
              <a:t>921 Kultura i ochrona dziedzictwa narodowego 	   1 770 185,09 zł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346153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740" y="0"/>
            <a:ext cx="10986448" cy="6921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6228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FINANSOWANIE INWESTYCJI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95391307"/>
              </p:ext>
            </p:extLst>
          </p:nvPr>
        </p:nvGraphicFramePr>
        <p:xfrm>
          <a:off x="838200" y="1333041"/>
          <a:ext cx="10515600" cy="484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51382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31426274"/>
              </p:ext>
            </p:extLst>
          </p:nvPr>
        </p:nvGraphicFramePr>
        <p:xfrm>
          <a:off x="1376362" y="671512"/>
          <a:ext cx="9439275" cy="551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31662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Oświata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4555" y="1400051"/>
            <a:ext cx="8267675" cy="54579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239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785" y="-24466"/>
            <a:ext cx="11450472" cy="6882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654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pl-PL" dirty="0" smtClean="0"/>
              <a:t>Budżet został określony uchwałą </a:t>
            </a:r>
            <a:br>
              <a:rPr lang="pl-PL" dirty="0" smtClean="0"/>
            </a:br>
            <a:r>
              <a:rPr lang="pl-PL" dirty="0" smtClean="0"/>
              <a:t>nr XXXVI-403/2013 z dnia 19.12.2013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4000" dirty="0" smtClean="0"/>
              <a:t>Zaplanowano:</a:t>
            </a:r>
            <a:endParaRPr lang="pl-PL" sz="4000" dirty="0"/>
          </a:p>
          <a:p>
            <a:r>
              <a:rPr lang="pl-PL" sz="4000" dirty="0" smtClean="0"/>
              <a:t>Dochody 	150 284 352 zł</a:t>
            </a:r>
          </a:p>
          <a:p>
            <a:r>
              <a:rPr lang="pl-PL" sz="4000" dirty="0" smtClean="0"/>
              <a:t>Wydatki   	152 265 752 zł</a:t>
            </a:r>
          </a:p>
          <a:p>
            <a:pPr marL="0" indent="0">
              <a:buNone/>
            </a:pPr>
            <a:r>
              <a:rPr lang="pl-PL" sz="4000" dirty="0" smtClean="0"/>
              <a:t>W tym rezerwa </a:t>
            </a:r>
            <a:r>
              <a:rPr lang="pl-PL" sz="4000" dirty="0"/>
              <a:t>	</a:t>
            </a:r>
            <a:r>
              <a:rPr lang="pl-PL" sz="4000" dirty="0" smtClean="0"/>
              <a:t>640 000 zł</a:t>
            </a:r>
          </a:p>
          <a:p>
            <a:r>
              <a:rPr lang="pl-PL" sz="4000" dirty="0" smtClean="0"/>
              <a:t>Rozchody </a:t>
            </a:r>
            <a:r>
              <a:rPr lang="pl-PL" sz="4000" dirty="0"/>
              <a:t> </a:t>
            </a:r>
            <a:r>
              <a:rPr lang="pl-PL" sz="4000" dirty="0" smtClean="0"/>
              <a:t>  	     6 018 600 zł</a:t>
            </a:r>
          </a:p>
          <a:p>
            <a:r>
              <a:rPr lang="pl-PL" sz="4000" dirty="0" smtClean="0"/>
              <a:t>Przychody 	     8 000 000 zł</a:t>
            </a:r>
          </a:p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9348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ZADŁUŻENIE POWIATU NA 31.12.2014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46 348 </a:t>
            </a:r>
            <a:r>
              <a:rPr lang="pl-PL" dirty="0" smtClean="0"/>
              <a:t>881,78 zł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2403" y="2210480"/>
            <a:ext cx="9207193" cy="3971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3658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WYNIK  BUDŻETU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Dochody       </a:t>
            </a:r>
            <a:r>
              <a:rPr lang="pl-PL" dirty="0" smtClean="0"/>
              <a:t>		164 </a:t>
            </a:r>
            <a:r>
              <a:rPr lang="pl-PL" dirty="0"/>
              <a:t>665 </a:t>
            </a:r>
            <a:r>
              <a:rPr lang="pl-PL" dirty="0" smtClean="0"/>
              <a:t>699,38 zł </a:t>
            </a:r>
            <a:endParaRPr lang="pl-PL" dirty="0"/>
          </a:p>
          <a:p>
            <a:r>
              <a:rPr lang="pl-PL" dirty="0"/>
              <a:t>Wydatki        </a:t>
            </a:r>
            <a:r>
              <a:rPr lang="pl-PL" dirty="0" smtClean="0"/>
              <a:t>		163 </a:t>
            </a:r>
            <a:r>
              <a:rPr lang="pl-PL" dirty="0"/>
              <a:t>079 </a:t>
            </a:r>
            <a:r>
              <a:rPr lang="pl-PL" dirty="0" smtClean="0"/>
              <a:t>247,16 zł</a:t>
            </a:r>
            <a:endParaRPr lang="pl-PL" dirty="0"/>
          </a:p>
          <a:p>
            <a:r>
              <a:rPr lang="pl-PL" dirty="0"/>
              <a:t>Nadwyżka budżetu   </a:t>
            </a:r>
            <a:r>
              <a:rPr lang="pl-PL" dirty="0" smtClean="0"/>
              <a:t>	    1 </a:t>
            </a:r>
            <a:r>
              <a:rPr lang="pl-PL" dirty="0"/>
              <a:t>586 452,22 </a:t>
            </a:r>
            <a:r>
              <a:rPr lang="pl-PL" dirty="0" smtClean="0"/>
              <a:t>zł</a:t>
            </a:r>
            <a:endParaRPr lang="pl-PL" dirty="0"/>
          </a:p>
          <a:p>
            <a:r>
              <a:rPr lang="pl-PL" dirty="0"/>
              <a:t>Przychody   </a:t>
            </a:r>
            <a:r>
              <a:rPr lang="pl-PL" dirty="0" smtClean="0"/>
              <a:t>		  11 </a:t>
            </a:r>
            <a:r>
              <a:rPr lang="pl-PL" dirty="0"/>
              <a:t>792 </a:t>
            </a:r>
            <a:r>
              <a:rPr lang="pl-PL" dirty="0" smtClean="0"/>
              <a:t>271,53 zł </a:t>
            </a:r>
            <a:endParaRPr lang="pl-PL" dirty="0"/>
          </a:p>
          <a:p>
            <a:r>
              <a:rPr lang="pl-PL" dirty="0"/>
              <a:t>Rozchody   </a:t>
            </a:r>
            <a:r>
              <a:rPr lang="pl-PL" dirty="0" smtClean="0"/>
              <a:t>		    6 </a:t>
            </a:r>
            <a:r>
              <a:rPr lang="pl-PL" dirty="0"/>
              <a:t>018 </a:t>
            </a:r>
            <a:r>
              <a:rPr lang="pl-PL" dirty="0" smtClean="0"/>
              <a:t>547,60 zł 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59295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02" y="0"/>
            <a:ext cx="480818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4663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1030" y="2371346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DZIĘKUJĘ    ZA  UWAGĘ</a:t>
            </a:r>
          </a:p>
        </p:txBody>
      </p:sp>
    </p:spTree>
    <p:extLst>
      <p:ext uri="{BB962C8B-B14F-4D97-AF65-F5344CB8AC3E}">
        <p14:creationId xmlns="" xmlns:p14="http://schemas.microsoft.com/office/powerpoint/2010/main" val="200659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45" y="28659"/>
            <a:ext cx="11382233" cy="68293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60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Dochody – plan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000" dirty="0" smtClean="0"/>
              <a:t>Dochody na 31.12.14				166 799 194 zł</a:t>
            </a:r>
          </a:p>
          <a:p>
            <a:r>
              <a:rPr lang="pl-PL" sz="2000" dirty="0" smtClean="0"/>
              <a:t>Wzrost per saldo o 			  	  16 514 842 zł</a:t>
            </a:r>
          </a:p>
          <a:p>
            <a:r>
              <a:rPr lang="pl-PL" sz="2000" dirty="0" smtClean="0"/>
              <a:t>Źródła wzrostu:</a:t>
            </a:r>
          </a:p>
          <a:p>
            <a:r>
              <a:rPr lang="pl-PL" sz="2000" dirty="0" smtClean="0"/>
              <a:t>Dotacje celowe z budżetu Państwa 	    	    3 522 132 zł</a:t>
            </a:r>
          </a:p>
          <a:p>
            <a:r>
              <a:rPr lang="pl-PL" sz="2000" dirty="0" smtClean="0"/>
              <a:t>Subwencje 				    	    1 769 984 zł</a:t>
            </a:r>
          </a:p>
          <a:p>
            <a:r>
              <a:rPr lang="pl-PL" sz="2000" dirty="0" smtClean="0"/>
              <a:t>Dochody własne 				    2 126 297 zł</a:t>
            </a:r>
          </a:p>
          <a:p>
            <a:r>
              <a:rPr lang="pl-PL" sz="2000" dirty="0" smtClean="0"/>
              <a:t>Źródła pozabudżetowe 			       	       874 300 zł</a:t>
            </a:r>
          </a:p>
          <a:p>
            <a:r>
              <a:rPr lang="pl-PL" sz="2000" dirty="0" smtClean="0"/>
              <a:t>Fundusze strukturalne			    	    7 052 410 zł</a:t>
            </a:r>
          </a:p>
          <a:p>
            <a:r>
              <a:rPr lang="pl-PL" sz="2000" dirty="0" smtClean="0"/>
              <a:t>Pomoc finansowa </a:t>
            </a:r>
            <a:r>
              <a:rPr lang="pl-PL" sz="2000" dirty="0" err="1" smtClean="0"/>
              <a:t>jst</a:t>
            </a:r>
            <a:r>
              <a:rPr lang="pl-PL" sz="2000" dirty="0" smtClean="0"/>
              <a:t>				    1 170 151 zł</a:t>
            </a:r>
          </a:p>
          <a:p>
            <a:r>
              <a:rPr lang="pl-PL" sz="2000" dirty="0" smtClean="0"/>
              <a:t>Źródła zmniejszeń planu:</a:t>
            </a:r>
          </a:p>
          <a:p>
            <a:r>
              <a:rPr lang="pl-PL" sz="2000" dirty="0" smtClean="0"/>
              <a:t>Udziały w PDOF				             -432 zł</a:t>
            </a: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28619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Zmiany w planie dochodów w 2014 roku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0429" y="1892166"/>
            <a:ext cx="7749002" cy="45476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66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Zmiany dochodów w działach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Plan dochodów budżetu powiatu wzrósł o kwotę 16 514 842 zł w tym:</a:t>
            </a:r>
          </a:p>
          <a:p>
            <a:r>
              <a:rPr lang="pl-PL" dirty="0" smtClean="0"/>
              <a:t>Dział 010 rolnictwo		  	     	     90 000 zł</a:t>
            </a:r>
          </a:p>
          <a:p>
            <a:r>
              <a:rPr lang="pl-PL" dirty="0" smtClean="0"/>
              <a:t>Dział 600 transport i łączność 		   	   987 151 zł</a:t>
            </a:r>
          </a:p>
          <a:p>
            <a:r>
              <a:rPr lang="pl-PL" dirty="0" smtClean="0"/>
              <a:t>Dział 630 turystyka 			    	       5 025 zł</a:t>
            </a:r>
          </a:p>
          <a:p>
            <a:r>
              <a:rPr lang="pl-PL" dirty="0" smtClean="0"/>
              <a:t>Dział 700 gospodarka mieszkaniowa		1 917 687zł</a:t>
            </a:r>
          </a:p>
          <a:p>
            <a:r>
              <a:rPr lang="pl-PL" dirty="0" smtClean="0"/>
              <a:t>Dział </a:t>
            </a:r>
            <a:r>
              <a:rPr lang="pl-PL" smtClean="0"/>
              <a:t>710 działalność </a:t>
            </a:r>
            <a:r>
              <a:rPr lang="pl-PL" dirty="0" smtClean="0"/>
              <a:t>usługowa 		  327 991 zł</a:t>
            </a:r>
          </a:p>
          <a:p>
            <a:pPr>
              <a:buFontTx/>
              <a:buChar char="-"/>
            </a:pPr>
            <a:r>
              <a:rPr lang="pl-PL" dirty="0" smtClean="0"/>
              <a:t>Dotacje z budżetu państwa 			    31 676 zł</a:t>
            </a:r>
          </a:p>
          <a:p>
            <a:pPr>
              <a:buFontTx/>
              <a:buChar char="-"/>
            </a:pPr>
            <a:r>
              <a:rPr lang="pl-PL" dirty="0" smtClean="0"/>
              <a:t>Pozostałe wpływy				  296 315 zł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753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1722" y="187894"/>
            <a:ext cx="10515600" cy="6335736"/>
          </a:xfrm>
        </p:spPr>
        <p:txBody>
          <a:bodyPr/>
          <a:lstStyle/>
          <a:p>
            <a:r>
              <a:rPr lang="pl-PL" dirty="0"/>
              <a:t>Dział 750  administracja              </a:t>
            </a:r>
            <a:r>
              <a:rPr lang="pl-PL" dirty="0" smtClean="0"/>
              <a:t>			   46 </a:t>
            </a:r>
            <a:r>
              <a:rPr lang="pl-PL" dirty="0"/>
              <a:t>269 zł</a:t>
            </a:r>
          </a:p>
          <a:p>
            <a:r>
              <a:rPr lang="pl-PL" dirty="0"/>
              <a:t>Dział 751  </a:t>
            </a:r>
            <a:r>
              <a:rPr lang="pl-PL" dirty="0" smtClean="0"/>
              <a:t>urzędy </a:t>
            </a:r>
            <a:r>
              <a:rPr lang="pl-PL" dirty="0"/>
              <a:t>….                </a:t>
            </a:r>
            <a:r>
              <a:rPr lang="pl-PL" dirty="0" smtClean="0"/>
              <a:t>				 185 </a:t>
            </a:r>
            <a:r>
              <a:rPr lang="pl-PL" dirty="0"/>
              <a:t>933 zł</a:t>
            </a:r>
          </a:p>
          <a:p>
            <a:r>
              <a:rPr lang="pl-PL" dirty="0"/>
              <a:t>Dział  754  </a:t>
            </a:r>
            <a:r>
              <a:rPr lang="pl-PL" dirty="0" smtClean="0"/>
              <a:t>bezpieczeństwo </a:t>
            </a:r>
            <a:r>
              <a:rPr lang="pl-PL" dirty="0"/>
              <a:t>publiczne     </a:t>
            </a:r>
            <a:r>
              <a:rPr lang="pl-PL" dirty="0" smtClean="0"/>
              <a:t>		325 </a:t>
            </a:r>
            <a:r>
              <a:rPr lang="pl-PL" dirty="0"/>
              <a:t>492  zł</a:t>
            </a:r>
          </a:p>
          <a:p>
            <a:r>
              <a:rPr lang="pl-PL" dirty="0"/>
              <a:t>Dział 756 </a:t>
            </a:r>
            <a:r>
              <a:rPr lang="pl-PL" dirty="0" smtClean="0"/>
              <a:t>dochody </a:t>
            </a:r>
            <a:r>
              <a:rPr lang="pl-PL" dirty="0"/>
              <a:t>od osób </a:t>
            </a:r>
            <a:r>
              <a:rPr lang="pl-PL" dirty="0" smtClean="0"/>
              <a:t>fizycznych.. 		     – </a:t>
            </a:r>
            <a:r>
              <a:rPr lang="pl-PL" dirty="0"/>
              <a:t>432 zł </a:t>
            </a:r>
          </a:p>
          <a:p>
            <a:r>
              <a:rPr lang="pl-PL" dirty="0"/>
              <a:t>Dział 758  </a:t>
            </a:r>
            <a:r>
              <a:rPr lang="pl-PL" dirty="0" smtClean="0"/>
              <a:t>różne  </a:t>
            </a:r>
            <a:r>
              <a:rPr lang="pl-PL" dirty="0"/>
              <a:t>rozliczenia                  </a:t>
            </a:r>
            <a:r>
              <a:rPr lang="pl-PL" dirty="0" smtClean="0"/>
              <a:t>	       2 </a:t>
            </a:r>
            <a:r>
              <a:rPr lang="pl-PL" dirty="0"/>
              <a:t>915 457  zł</a:t>
            </a:r>
          </a:p>
          <a:p>
            <a:pPr marL="0" indent="0">
              <a:buNone/>
            </a:pPr>
            <a:r>
              <a:rPr lang="pl-PL" dirty="0" smtClean="0"/>
              <a:t>   subwencja  </a:t>
            </a:r>
            <a:r>
              <a:rPr lang="pl-PL" dirty="0"/>
              <a:t>oświatowa                             </a:t>
            </a:r>
            <a:r>
              <a:rPr lang="pl-PL" dirty="0" smtClean="0"/>
              <a:t>	          809 </a:t>
            </a:r>
            <a:r>
              <a:rPr lang="pl-PL" dirty="0"/>
              <a:t>628  </a:t>
            </a:r>
            <a:r>
              <a:rPr lang="pl-PL" dirty="0" smtClean="0"/>
              <a:t>zł  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   pozostałe                                                 	       2 </a:t>
            </a:r>
            <a:r>
              <a:rPr lang="pl-PL" dirty="0"/>
              <a:t>105 829  zł </a:t>
            </a:r>
          </a:p>
          <a:p>
            <a:r>
              <a:rPr lang="pl-PL" dirty="0"/>
              <a:t>Dział 801   </a:t>
            </a:r>
            <a:r>
              <a:rPr lang="pl-PL" dirty="0" smtClean="0"/>
              <a:t>oświata   </a:t>
            </a:r>
            <a:r>
              <a:rPr lang="pl-PL" dirty="0"/>
              <a:t>i wychowanie              </a:t>
            </a:r>
            <a:r>
              <a:rPr lang="pl-PL" dirty="0" smtClean="0"/>
              <a:t>	         804 </a:t>
            </a:r>
            <a:r>
              <a:rPr lang="pl-PL" dirty="0"/>
              <a:t>543   zł</a:t>
            </a:r>
          </a:p>
          <a:p>
            <a:r>
              <a:rPr lang="pl-PL" dirty="0"/>
              <a:t>Dział 851  </a:t>
            </a:r>
            <a:r>
              <a:rPr lang="pl-PL" dirty="0" smtClean="0"/>
              <a:t>ochrona </a:t>
            </a:r>
            <a:r>
              <a:rPr lang="pl-PL" dirty="0"/>
              <a:t>zdrowia                      </a:t>
            </a:r>
            <a:r>
              <a:rPr lang="pl-PL" dirty="0" smtClean="0"/>
              <a:t>	       1 </a:t>
            </a:r>
            <a:r>
              <a:rPr lang="pl-PL" dirty="0"/>
              <a:t>004 132  zł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8512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4716"/>
            <a:ext cx="10515600" cy="5972247"/>
          </a:xfrm>
        </p:spPr>
        <p:txBody>
          <a:bodyPr/>
          <a:lstStyle/>
          <a:p>
            <a:r>
              <a:rPr lang="pl-PL" dirty="0"/>
              <a:t>Dział 852 </a:t>
            </a:r>
            <a:r>
              <a:rPr lang="pl-PL" dirty="0" smtClean="0"/>
              <a:t>pomoc </a:t>
            </a:r>
            <a:r>
              <a:rPr lang="pl-PL" dirty="0"/>
              <a:t>społeczna            </a:t>
            </a:r>
            <a:r>
              <a:rPr lang="pl-PL" dirty="0" smtClean="0"/>
              <a:t>			   533 </a:t>
            </a:r>
            <a:r>
              <a:rPr lang="pl-PL" dirty="0"/>
              <a:t>096 zł</a:t>
            </a:r>
          </a:p>
          <a:p>
            <a:r>
              <a:rPr lang="pl-PL" dirty="0"/>
              <a:t>Dział 853 </a:t>
            </a:r>
            <a:r>
              <a:rPr lang="pl-PL" dirty="0" smtClean="0"/>
              <a:t>pozostałe </a:t>
            </a:r>
            <a:r>
              <a:rPr lang="pl-PL" dirty="0"/>
              <a:t>zadania ……      </a:t>
            </a:r>
            <a:r>
              <a:rPr lang="pl-PL" dirty="0" smtClean="0"/>
              <a:t>			7 </a:t>
            </a:r>
            <a:r>
              <a:rPr lang="pl-PL" dirty="0"/>
              <a:t>370 898 zł</a:t>
            </a:r>
          </a:p>
          <a:p>
            <a:r>
              <a:rPr lang="pl-PL" dirty="0"/>
              <a:t>Dział  900  </a:t>
            </a:r>
            <a:r>
              <a:rPr lang="pl-PL" dirty="0" smtClean="0"/>
              <a:t>gospodarka </a:t>
            </a:r>
            <a:r>
              <a:rPr lang="pl-PL" dirty="0"/>
              <a:t>komunalna  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i </a:t>
            </a:r>
            <a:r>
              <a:rPr lang="pl-PL" dirty="0"/>
              <a:t>ochrona </a:t>
            </a:r>
            <a:r>
              <a:rPr lang="pl-PL" dirty="0" smtClean="0"/>
              <a:t>środowiska					</a:t>
            </a:r>
            <a:r>
              <a:rPr lang="pl-PL" dirty="0"/>
              <a:t> </a:t>
            </a:r>
            <a:r>
              <a:rPr lang="pl-PL" dirty="0" smtClean="0"/>
              <a:t>          600 </a:t>
            </a:r>
            <a:r>
              <a:rPr lang="pl-PL" dirty="0"/>
              <a:t>zł  </a:t>
            </a:r>
          </a:p>
          <a:p>
            <a:r>
              <a:rPr lang="pl-PL" dirty="0"/>
              <a:t>Dział  921  kultura  i ochrona </a:t>
            </a:r>
            <a:r>
              <a:rPr lang="pl-PL" dirty="0" smtClean="0"/>
              <a:t>dziedzictwa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narodowego   						        1 000 zł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68153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altLang="pl-PL" sz="4800" b="1" dirty="0"/>
              <a:t>WYKONANIE  </a:t>
            </a:r>
            <a:r>
              <a:rPr lang="pl-PL" altLang="pl-PL" sz="4800" b="1" dirty="0" smtClean="0"/>
              <a:t>PLANU DOCHODÓW</a:t>
            </a:r>
            <a:endParaRPr lang="pl-PL" altLang="pl-PL" sz="4800" b="1" dirty="0"/>
          </a:p>
          <a:p>
            <a:pPr algn="ctr">
              <a:buNone/>
            </a:pPr>
            <a:r>
              <a:rPr lang="pl-PL" altLang="pl-PL" sz="4800" dirty="0"/>
              <a:t>    </a:t>
            </a:r>
            <a:r>
              <a:rPr lang="pl-PL" altLang="pl-PL" sz="4800" b="1" dirty="0"/>
              <a:t>164 665 699,38   ZŁ  </a:t>
            </a:r>
          </a:p>
          <a:p>
            <a:pPr algn="ctr">
              <a:buNone/>
            </a:pPr>
            <a:r>
              <a:rPr lang="pl-PL" altLang="pl-PL" sz="4800" dirty="0"/>
              <a:t>    </a:t>
            </a:r>
            <a:r>
              <a:rPr lang="pl-PL" altLang="pl-PL" sz="4800" b="1" dirty="0" smtClean="0"/>
              <a:t>98,72  </a:t>
            </a:r>
            <a:r>
              <a:rPr lang="pl-PL" altLang="pl-PL" sz="4800" b="1" dirty="0"/>
              <a:t>%    </a:t>
            </a:r>
            <a:r>
              <a:rPr lang="pl-PL" altLang="pl-PL" sz="4800" b="1" dirty="0" smtClean="0"/>
              <a:t>PLANU</a:t>
            </a:r>
          </a:p>
          <a:p>
            <a:pPr algn="ctr">
              <a:buNone/>
            </a:pPr>
            <a:r>
              <a:rPr lang="pl-PL" altLang="pl-PL" sz="4800" b="1" dirty="0" smtClean="0"/>
              <a:t>W TYM DOCHODY MAJĄTKOWE </a:t>
            </a:r>
          </a:p>
          <a:p>
            <a:pPr algn="ctr">
              <a:buNone/>
            </a:pPr>
            <a:r>
              <a:rPr lang="pl-PL" altLang="pl-PL" sz="4800" b="1" dirty="0" smtClean="0"/>
              <a:t>5 917 880, 48 ZŁ</a:t>
            </a:r>
            <a:endParaRPr lang="pl-PL" altLang="pl-PL" sz="4800" b="1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013743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234</Words>
  <Application>Microsoft Office PowerPoint</Application>
  <PresentationFormat>Niestandardowy</PresentationFormat>
  <Paragraphs>121</Paragraphs>
  <Slides>23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Sprawozdanie z wykonania budżetu powiatu za okres od 01.01.14 do 31.12.14</vt:lpstr>
      <vt:lpstr>Budżet został określony uchwałą  nr XXXVI-403/2013 z dnia 19.12.2013</vt:lpstr>
      <vt:lpstr>Slajd 3</vt:lpstr>
      <vt:lpstr>Dochody – plan</vt:lpstr>
      <vt:lpstr>Zmiany w planie dochodów w 2014 roku</vt:lpstr>
      <vt:lpstr>Zmiany dochodów w działach </vt:lpstr>
      <vt:lpstr>Slajd 7</vt:lpstr>
      <vt:lpstr>Slajd 8</vt:lpstr>
      <vt:lpstr>Slajd 9</vt:lpstr>
      <vt:lpstr>Slajd 10</vt:lpstr>
      <vt:lpstr>                          Dochody wg źródeł</vt:lpstr>
      <vt:lpstr>WYDATKI  W  2014</vt:lpstr>
      <vt:lpstr>Wydatki majątkowe</vt:lpstr>
      <vt:lpstr>Wydatki majątkowe w działach</vt:lpstr>
      <vt:lpstr>Slajd 15</vt:lpstr>
      <vt:lpstr>FINANSOWANIE INWESTYCJI</vt:lpstr>
      <vt:lpstr>Slajd 17</vt:lpstr>
      <vt:lpstr>Oświata</vt:lpstr>
      <vt:lpstr>Slajd 19</vt:lpstr>
      <vt:lpstr>ZADŁUŻENIE POWIATU NA 31.12.2014 46 348 881,78 zł </vt:lpstr>
      <vt:lpstr>WYNIK  BUDŻETU</vt:lpstr>
      <vt:lpstr>Slajd 22</vt:lpstr>
      <vt:lpstr>DZIĘKUJĘ    ZA 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wykonania budżetu powiatu za okres od 01.01.14 do 31.12.14</dc:title>
  <dc:creator>Konto Microsoft</dc:creator>
  <cp:lastModifiedBy>user</cp:lastModifiedBy>
  <cp:revision>32</cp:revision>
  <cp:lastPrinted>2015-06-24T07:13:21Z</cp:lastPrinted>
  <dcterms:created xsi:type="dcterms:W3CDTF">2015-06-20T08:17:22Z</dcterms:created>
  <dcterms:modified xsi:type="dcterms:W3CDTF">2015-06-24T10:35:20Z</dcterms:modified>
</cp:coreProperties>
</file>