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3" r:id="rId2"/>
    <p:sldId id="259" r:id="rId3"/>
    <p:sldId id="261" r:id="rId4"/>
    <p:sldId id="262" r:id="rId5"/>
    <p:sldId id="264" r:id="rId6"/>
    <p:sldId id="269" r:id="rId7"/>
    <p:sldId id="283" r:id="rId8"/>
    <p:sldId id="281" r:id="rId9"/>
    <p:sldId id="276" r:id="rId10"/>
    <p:sldId id="277" r:id="rId11"/>
    <p:sldId id="284" r:id="rId12"/>
    <p:sldId id="285" r:id="rId13"/>
    <p:sldId id="286" r:id="rId14"/>
    <p:sldId id="287" r:id="rId15"/>
    <p:sldId id="274" r:id="rId16"/>
    <p:sldId id="278" r:id="rId17"/>
    <p:sldId id="280" r:id="rId18"/>
    <p:sldId id="268" r:id="rId1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5F04A-2838-42CA-8CCF-A56132DC05BE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93898-C8F4-4915-ABF8-950DB2D920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1C72-CB06-4C68-8388-C5DB1F3255E7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F289-2942-4B67-8321-D35DA9CE40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D944-6BE0-43E6-9D58-18DFB49B1679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2DAFB-608E-40B8-93BF-50CB05E1DD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D3AC-0445-49D8-A819-C67D4DB19AD1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57CC8-F35B-495C-949D-35CD0BDC6F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CABC8-1346-4118-927F-42D4B96AC106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FF840-42CE-40A9-B768-A153EE8D10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C4AE3-7BE4-42E0-B2A8-D71784D2FDC6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9E4AD-AF1E-4CDD-AC4F-2E5A89CC78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36DD-719E-4B95-809D-C1D162E4FE17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C949-9A3C-42E4-9469-6B1060FCBD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AC9F-0CA5-4318-A192-54B8C8ED913A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4DDBF-67D7-4206-9793-957E79F420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EA93-9D6E-452E-BE0D-66529B6FE59A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6D560-BB8F-49D6-85F3-4FDF9B505B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07B63-3FA3-400D-83A6-112BFD27964A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F88E-026B-4BE7-B8C8-23F0E8AC75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DC93-1393-4E6B-9434-86ECD99BB79E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16786-5A33-4827-92CD-9989F30637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753679-FB5F-40BB-890D-88C4FC04ED7D}" type="datetimeFigureOut">
              <a:rPr lang="pl-PL"/>
              <a:pPr>
                <a:defRPr/>
              </a:pPr>
              <a:t>2015-06-01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DE2ECA-16F4-426B-94FE-E648E9246A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27" r:id="rId2"/>
    <p:sldLayoutId id="2147483836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7" r:id="rId9"/>
    <p:sldLayoutId id="2147483833" r:id="rId10"/>
    <p:sldLayoutId id="21474838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827088" y="549275"/>
            <a:ext cx="7942262" cy="5327650"/>
          </a:xfrm>
        </p:spPr>
        <p:txBody>
          <a:bodyPr/>
          <a:lstStyle/>
          <a:p>
            <a:pPr eaLnBrk="1" hangingPunct="1"/>
            <a:r>
              <a:rPr lang="pl-PL" sz="3600" smtClean="0"/>
              <a:t>V RAPORT z wykonania </a:t>
            </a:r>
            <a:br>
              <a:rPr lang="pl-PL" sz="3600" smtClean="0"/>
            </a:br>
            <a:r>
              <a:rPr lang="pl-PL" sz="3600" smtClean="0"/>
              <a:t>PROGRAMU OCHRONY ŚRODOWISKA</a:t>
            </a:r>
            <a:br>
              <a:rPr lang="pl-PL" sz="3600" smtClean="0"/>
            </a:br>
            <a:r>
              <a:rPr lang="pl-PL" sz="3600" smtClean="0"/>
              <a:t>DLA POWIATU WOŁOMIŃSKIEGO</a:t>
            </a:r>
            <a:br>
              <a:rPr lang="pl-PL" sz="3600" smtClean="0"/>
            </a:br>
            <a:r>
              <a:rPr lang="pl-PL" sz="3600" smtClean="0"/>
              <a:t> ZA LATA 2013-2014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59563" y="1363663"/>
            <a:ext cx="1512887" cy="18303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852488"/>
          </a:xfrm>
        </p:spPr>
        <p:txBody>
          <a:bodyPr/>
          <a:lstStyle/>
          <a:p>
            <a:pPr eaLnBrk="1" hangingPunct="1"/>
            <a:r>
              <a:rPr lang="pl-PL" sz="4000" smtClean="0"/>
              <a:t>Ochrona przed hałasem: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88" y="1428750"/>
            <a:ext cx="8229600" cy="438943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pl-PL" dirty="0" smtClean="0"/>
              <a:t>monitoring hałasu, </a:t>
            </a:r>
          </a:p>
          <a:p>
            <a:pPr fontAlgn="auto" hangingPunct="1">
              <a:defRPr/>
            </a:pPr>
            <a:r>
              <a:rPr lang="pl-PL" dirty="0" smtClean="0"/>
              <a:t>usprawnianie systemu transportu i komunikacji,</a:t>
            </a:r>
          </a:p>
          <a:p>
            <a:pPr fontAlgn="auto" hangingPunct="1">
              <a:defRPr/>
            </a:pPr>
            <a:r>
              <a:rPr lang="pl-PL" dirty="0" smtClean="0"/>
              <a:t>budowa ciągów pieszo-rowerowych,</a:t>
            </a:r>
          </a:p>
          <a:p>
            <a:pPr fontAlgn="auto" hangingPunct="1">
              <a:defRPr/>
            </a:pPr>
            <a:r>
              <a:rPr lang="pl-PL" dirty="0" smtClean="0"/>
              <a:t>wykonywanie remontów </a:t>
            </a:r>
            <a:r>
              <a:rPr lang="pl-PL" dirty="0" err="1" smtClean="0"/>
              <a:t>dróg</a:t>
            </a:r>
            <a:r>
              <a:rPr lang="pl-PL" dirty="0" smtClean="0"/>
              <a:t>, ulic i chodników,</a:t>
            </a:r>
          </a:p>
          <a:p>
            <a:pPr fontAlgn="auto" hangingPunct="1">
              <a:defRPr/>
            </a:pPr>
            <a:r>
              <a:rPr lang="pl-PL" dirty="0" smtClean="0"/>
              <a:t>rozbudowa i wspieranie transportu zbiorowego,</a:t>
            </a:r>
          </a:p>
          <a:p>
            <a:pPr>
              <a:defRPr/>
            </a:pPr>
            <a:r>
              <a:rPr lang="pl-PL" dirty="0" smtClean="0"/>
              <a:t>zwiększanie </a:t>
            </a:r>
            <a:r>
              <a:rPr lang="pl-PL" dirty="0" err="1" smtClean="0"/>
              <a:t>zieleni</a:t>
            </a:r>
            <a:r>
              <a:rPr lang="pl-PL" dirty="0" smtClean="0"/>
              <a:t> izolacyjnej,</a:t>
            </a:r>
          </a:p>
          <a:p>
            <a:pPr>
              <a:defRPr/>
            </a:pPr>
            <a:r>
              <a:rPr lang="pl-PL" dirty="0" smtClean="0"/>
              <a:t>wykonywanie izolacji dźwiękochłonnych obiektów.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pl-PL" dirty="0" smtClean="0"/>
              <a:t>	Na zadania związane z ochroną przed hałasem </a:t>
            </a:r>
            <a:br>
              <a:rPr lang="pl-PL" dirty="0" smtClean="0"/>
            </a:br>
            <a:r>
              <a:rPr lang="pl-PL" dirty="0" smtClean="0"/>
              <a:t>i promieniowaniem elektromagnetycznym przeznaczono</a:t>
            </a:r>
            <a:br>
              <a:rPr lang="pl-PL" dirty="0" smtClean="0"/>
            </a:br>
            <a:r>
              <a:rPr lang="pl-PL" dirty="0" smtClean="0"/>
              <a:t>w latach 2013-2014 kwotę </a:t>
            </a:r>
            <a:r>
              <a:rPr lang="pl-PL" b="1" dirty="0" smtClean="0">
                <a:solidFill>
                  <a:srgbClr val="FF0000"/>
                </a:solidFill>
              </a:rPr>
              <a:t>260 841,30 </a:t>
            </a:r>
            <a:r>
              <a:rPr lang="pl-PL" dirty="0" smtClean="0"/>
              <a:t>tys. złotych.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357188" y="857250"/>
            <a:ext cx="8229600" cy="490538"/>
          </a:xfrm>
        </p:spPr>
        <p:txBody>
          <a:bodyPr/>
          <a:lstStyle/>
          <a:p>
            <a:pPr eaLnBrk="1" hangingPunct="1"/>
            <a:r>
              <a:rPr lang="pl-PL" sz="4000" smtClean="0"/>
              <a:t>Zapobieganie awariom i zagrożeniom: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857750"/>
          </a:xfrm>
        </p:spPr>
        <p:txBody>
          <a:bodyPr>
            <a:normAutofit fontScale="85000" lnSpcReduction="20000"/>
          </a:bodyPr>
          <a:lstStyle/>
          <a:p>
            <a:pPr fontAlgn="auto" hangingPunct="1">
              <a:defRPr/>
            </a:pPr>
            <a:r>
              <a:rPr lang="pl-PL" dirty="0" smtClean="0"/>
              <a:t>utrzymywanie w sprawności i gotowości służb ratowniczych,</a:t>
            </a:r>
          </a:p>
          <a:p>
            <a:pPr fontAlgn="auto" hangingPunct="1">
              <a:defRPr/>
            </a:pPr>
            <a:r>
              <a:rPr lang="pl-PL" dirty="0" smtClean="0"/>
              <a:t>rozbudowa infrastruktury służącej straży pożarnej,</a:t>
            </a:r>
          </a:p>
          <a:p>
            <a:pPr>
              <a:defRPr/>
            </a:pPr>
            <a:r>
              <a:rPr lang="pl-PL" dirty="0" smtClean="0"/>
              <a:t>utrzymywanie formacji obrony cywilnej, pogotowia ratunkowego i pozostałych służb medycznych,</a:t>
            </a:r>
          </a:p>
          <a:p>
            <a:pPr>
              <a:defRPr/>
            </a:pPr>
            <a:r>
              <a:rPr lang="pl-PL" dirty="0" smtClean="0"/>
              <a:t>utrzymywanie straży miejskich,</a:t>
            </a:r>
          </a:p>
          <a:p>
            <a:pPr>
              <a:defRPr/>
            </a:pPr>
            <a:r>
              <a:rPr lang="pl-PL" dirty="0" smtClean="0"/>
              <a:t>prowadzenie monitoringu wizyjnego miejscowości,</a:t>
            </a:r>
          </a:p>
          <a:p>
            <a:pPr>
              <a:defRPr/>
            </a:pPr>
            <a:r>
              <a:rPr lang="pl-PL" dirty="0" smtClean="0"/>
              <a:t>informowanie społeczeństwa o wystąpieniu zagrożeń,</a:t>
            </a:r>
          </a:p>
          <a:p>
            <a:pPr>
              <a:defRPr/>
            </a:pPr>
            <a:r>
              <a:rPr lang="pl-PL" dirty="0" err="1" smtClean="0"/>
              <a:t>zarządzanie</a:t>
            </a:r>
            <a:r>
              <a:rPr lang="pl-PL" dirty="0" smtClean="0"/>
              <a:t> kryzysowe,</a:t>
            </a:r>
          </a:p>
          <a:p>
            <a:pPr>
              <a:defRPr/>
            </a:pPr>
            <a:r>
              <a:rPr lang="pl-PL" dirty="0" smtClean="0"/>
              <a:t>usuwanie skutków klęsk żywiołowych,</a:t>
            </a:r>
          </a:p>
          <a:p>
            <a:pPr>
              <a:defRPr/>
            </a:pPr>
            <a:r>
              <a:rPr lang="pl-PL" dirty="0" smtClean="0"/>
              <a:t>pomoc mieszkańcom dotkniętym skutkami klęsk żywiołowych,</a:t>
            </a:r>
          </a:p>
          <a:p>
            <a:pPr>
              <a:defRPr/>
            </a:pPr>
            <a:r>
              <a:rPr lang="pl-PL" dirty="0" smtClean="0"/>
              <a:t>poprawa </a:t>
            </a:r>
            <a:r>
              <a:rPr lang="pl-PL" dirty="0" err="1" smtClean="0"/>
              <a:t>organizacji</a:t>
            </a:r>
            <a:r>
              <a:rPr lang="pl-PL" dirty="0" smtClean="0"/>
              <a:t> i bezpieczeństwa ruchu drogowego.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pl-PL" dirty="0" smtClean="0"/>
              <a:t>	Na zadania związane z ochroną przed awariami i zagrożeniami naturalnymi wydatkowano w latach 2013 - 2014 kwotę co najmniej </a:t>
            </a:r>
            <a:r>
              <a:rPr lang="pl-PL" b="1" dirty="0" smtClean="0">
                <a:solidFill>
                  <a:srgbClr val="FF0000"/>
                </a:solidFill>
              </a:rPr>
              <a:t>32 154,588 </a:t>
            </a:r>
            <a:r>
              <a:rPr lang="pl-PL" dirty="0" smtClean="0"/>
              <a:t>tys. złotych.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>
          <a:xfrm>
            <a:off x="571500" y="785813"/>
            <a:ext cx="8229600" cy="419100"/>
          </a:xfrm>
        </p:spPr>
        <p:txBody>
          <a:bodyPr/>
          <a:lstStyle/>
          <a:p>
            <a:pPr eaLnBrk="1" hangingPunct="1"/>
            <a:r>
              <a:rPr lang="pl-PL" sz="4000" smtClean="0"/>
              <a:t>Ochrona przyrody, krajobrazu, lasów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5357812"/>
          </a:xfrm>
        </p:spPr>
        <p:txBody>
          <a:bodyPr>
            <a:normAutofit fontScale="62500" lnSpcReduction="20000"/>
          </a:bodyPr>
          <a:lstStyle/>
          <a:p>
            <a:pPr fontAlgn="auto" hangingPunct="1">
              <a:defRPr/>
            </a:pPr>
            <a:r>
              <a:rPr lang="pl-PL" dirty="0" smtClean="0"/>
              <a:t>promocja walorów przyrodniczych powiatu,</a:t>
            </a:r>
          </a:p>
          <a:p>
            <a:pPr fontAlgn="auto" hangingPunct="1">
              <a:defRPr/>
            </a:pPr>
            <a:r>
              <a:rPr lang="pl-PL" dirty="0" smtClean="0"/>
              <a:t>opracowanie strategii </a:t>
            </a:r>
            <a:r>
              <a:rPr lang="pl-PL" dirty="0" err="1" smtClean="0"/>
              <a:t>rozwoju</a:t>
            </a:r>
            <a:r>
              <a:rPr lang="pl-PL" dirty="0" smtClean="0"/>
              <a:t> turystyki w powiecie wołomińskim,</a:t>
            </a:r>
          </a:p>
          <a:p>
            <a:pPr fontAlgn="auto" hangingPunct="1">
              <a:defRPr/>
            </a:pPr>
            <a:r>
              <a:rPr lang="pl-PL" dirty="0" smtClean="0"/>
              <a:t>prowadzenie prac związanych z utrzymaniem i rozwojem </a:t>
            </a:r>
            <a:r>
              <a:rPr lang="pl-PL" dirty="0" err="1" smtClean="0"/>
              <a:t>zieleni</a:t>
            </a:r>
            <a:r>
              <a:rPr lang="pl-PL" dirty="0" smtClean="0"/>
              <a:t>,</a:t>
            </a:r>
          </a:p>
          <a:p>
            <a:pPr fontAlgn="auto" hangingPunct="1">
              <a:defRPr/>
            </a:pPr>
            <a:r>
              <a:rPr lang="pl-PL" dirty="0" smtClean="0"/>
              <a:t>program </a:t>
            </a:r>
            <a:r>
              <a:rPr lang="pl-PL" dirty="0" err="1" smtClean="0"/>
              <a:t>ochrony</a:t>
            </a:r>
            <a:r>
              <a:rPr lang="pl-PL" dirty="0" smtClean="0"/>
              <a:t> kasztanowców,</a:t>
            </a:r>
          </a:p>
          <a:p>
            <a:pPr fontAlgn="auto" hangingPunct="1">
              <a:defRPr/>
            </a:pPr>
            <a:r>
              <a:rPr lang="pl-PL" dirty="0" smtClean="0"/>
              <a:t>wykonanie nasadzeń nowych drzew i krzewów,</a:t>
            </a:r>
          </a:p>
          <a:p>
            <a:pPr>
              <a:defRPr/>
            </a:pPr>
            <a:r>
              <a:rPr lang="pl-PL" dirty="0" smtClean="0"/>
              <a:t>sprawowanie opieki nad bezdomnymi lub dzikimi zwierzętami,</a:t>
            </a:r>
          </a:p>
          <a:p>
            <a:pPr>
              <a:defRPr/>
            </a:pPr>
            <a:r>
              <a:rPr lang="pl-PL" dirty="0" smtClean="0"/>
              <a:t>planowanie przestrzenne,</a:t>
            </a:r>
          </a:p>
          <a:p>
            <a:pPr>
              <a:defRPr/>
            </a:pPr>
            <a:r>
              <a:rPr lang="pl-PL" dirty="0" smtClean="0"/>
              <a:t>wykonanie opracowań planistycznych: programów </a:t>
            </a:r>
            <a:r>
              <a:rPr lang="pl-PL" dirty="0" err="1" smtClean="0"/>
              <a:t>ochrony</a:t>
            </a:r>
            <a:r>
              <a:rPr lang="pl-PL" dirty="0" smtClean="0"/>
              <a:t> </a:t>
            </a:r>
            <a:r>
              <a:rPr lang="pl-PL" dirty="0" err="1" smtClean="0"/>
              <a:t>środowiska</a:t>
            </a:r>
            <a:r>
              <a:rPr lang="pl-PL" dirty="0" smtClean="0"/>
              <a:t>, studiów uwarunkowań i kierunków zagospodarowania przestrzennego, opracowań </a:t>
            </a:r>
            <a:r>
              <a:rPr lang="pl-PL" dirty="0" err="1" smtClean="0"/>
              <a:t>ekofizjograficznych</a:t>
            </a:r>
            <a:r>
              <a:rPr lang="pl-PL" dirty="0" smtClean="0"/>
              <a:t>,</a:t>
            </a:r>
          </a:p>
          <a:p>
            <a:pPr>
              <a:defRPr/>
            </a:pPr>
            <a:r>
              <a:rPr lang="pl-PL" dirty="0" smtClean="0"/>
              <a:t>wykonanie koncepcji urządzenia terenu lub rewitalizacji,</a:t>
            </a:r>
          </a:p>
          <a:p>
            <a:pPr>
              <a:defRPr/>
            </a:pPr>
            <a:r>
              <a:rPr lang="pl-PL" dirty="0" smtClean="0"/>
              <a:t>wykonanie nowych obiektów służących do wypoczynku i rekreacji mieszkańców powiatu </a:t>
            </a:r>
          </a:p>
          <a:p>
            <a:pPr>
              <a:defRPr/>
            </a:pPr>
            <a:r>
              <a:rPr lang="pl-PL" dirty="0" smtClean="0"/>
              <a:t>promocja zdrowego stylu życia,</a:t>
            </a:r>
          </a:p>
          <a:p>
            <a:pPr fontAlgn="auto" hangingPunct="1">
              <a:defRPr/>
            </a:pPr>
            <a:r>
              <a:rPr lang="pl-PL" dirty="0" smtClean="0"/>
              <a:t>stworzenie dwóch punktów edukacyjnych,</a:t>
            </a:r>
          </a:p>
          <a:p>
            <a:pPr>
              <a:defRPr/>
            </a:pPr>
            <a:r>
              <a:rPr lang="pl-PL" dirty="0" smtClean="0"/>
              <a:t>prowadzenie gospodarki leśnej,</a:t>
            </a:r>
          </a:p>
          <a:p>
            <a:pPr>
              <a:defRPr/>
            </a:pPr>
            <a:r>
              <a:rPr lang="pl-PL" dirty="0" smtClean="0"/>
              <a:t>zalesienia,</a:t>
            </a:r>
          </a:p>
          <a:p>
            <a:pPr>
              <a:defRPr/>
            </a:pPr>
            <a:r>
              <a:rPr lang="pl-PL" dirty="0" smtClean="0"/>
              <a:t>oczyszczanie terenów leśnych z zanieczyszczeń.</a:t>
            </a:r>
          </a:p>
          <a:p>
            <a:pPr>
              <a:defRPr/>
            </a:pPr>
            <a:endParaRPr lang="pl-PL" dirty="0" smtClean="0"/>
          </a:p>
          <a:p>
            <a:pPr>
              <a:buNone/>
              <a:defRPr/>
            </a:pPr>
            <a:r>
              <a:rPr lang="pl-PL" dirty="0" smtClean="0"/>
              <a:t>	Na działania związane z ochroną przyrody, krajobrazu i lasów wydatkowano w latach 2013-2014 kwotę co najmniej </a:t>
            </a:r>
            <a:r>
              <a:rPr lang="pl-PL" b="1" dirty="0" smtClean="0">
                <a:solidFill>
                  <a:srgbClr val="FF0000"/>
                </a:solidFill>
              </a:rPr>
              <a:t>62 532,96</a:t>
            </a:r>
            <a:r>
              <a:rPr lang="pl-PL" dirty="0" smtClean="0"/>
              <a:t> tys. złotych.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561975"/>
          </a:xfrm>
        </p:spPr>
        <p:txBody>
          <a:bodyPr/>
          <a:lstStyle/>
          <a:p>
            <a:pPr eaLnBrk="1"/>
            <a:r>
              <a:rPr lang="pl-PL" sz="4000" smtClean="0"/>
              <a:t>Ochrona gleb, gruntów i surowców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8244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oczyszczanie powierzchni terenu,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oczyszczanie </a:t>
            </a:r>
            <a:r>
              <a:rPr lang="pl-PL" dirty="0" err="1" smtClean="0"/>
              <a:t>dróg</a:t>
            </a:r>
            <a:r>
              <a:rPr lang="pl-PL" dirty="0" smtClean="0"/>
              <a:t>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usuwanie wyrobów i odpadów zawierających azbest,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gospodarka odpadami,</a:t>
            </a:r>
          </a:p>
          <a:p>
            <a:pPr>
              <a:defRPr/>
            </a:pPr>
            <a:r>
              <a:rPr lang="pl-PL" dirty="0" smtClean="0"/>
              <a:t>utylizacja </a:t>
            </a:r>
            <a:r>
              <a:rPr lang="pl-PL" dirty="0" err="1" smtClean="0"/>
              <a:t>padłych</a:t>
            </a:r>
            <a:r>
              <a:rPr lang="pl-PL" dirty="0" smtClean="0"/>
              <a:t> zwierząt,</a:t>
            </a:r>
          </a:p>
          <a:p>
            <a:pPr>
              <a:defRPr/>
            </a:pPr>
            <a:r>
              <a:rPr lang="pl-PL" dirty="0" smtClean="0"/>
              <a:t>likwidacja nielegalnych wysypisk odpadów.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pl-PL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pl-PL" dirty="0" smtClean="0"/>
              <a:t>	Na zadania związane z ochroną gleb i gruntów oraz surowców mineralnych wydatkowano w latach 2013-2014 kwotę co najmniej </a:t>
            </a:r>
            <a:r>
              <a:rPr lang="pl-PL" dirty="0" smtClean="0">
                <a:solidFill>
                  <a:srgbClr val="FF0000"/>
                </a:solidFill>
              </a:rPr>
              <a:t>41 862,48</a:t>
            </a:r>
            <a:r>
              <a:rPr lang="pl-PL" dirty="0" smtClean="0"/>
              <a:t> tys. złotych.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Edukacja ekologiczna: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wspieranie edukacji ekologicznej w placówkach oświatowych,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prowadzenie edukacji </a:t>
            </a:r>
            <a:r>
              <a:rPr lang="pl-PL" dirty="0" err="1" smtClean="0"/>
              <a:t>dla</a:t>
            </a:r>
            <a:r>
              <a:rPr lang="pl-PL" dirty="0" smtClean="0"/>
              <a:t> </a:t>
            </a:r>
            <a:r>
              <a:rPr lang="pl-PL" dirty="0" err="1" smtClean="0"/>
              <a:t>dzieci</a:t>
            </a:r>
            <a:r>
              <a:rPr lang="pl-PL" dirty="0" smtClean="0"/>
              <a:t> i młodzieży w ramach zajęć dydaktycznych,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organizacja pozaszkolnych zajęć związanych z edukacją ekologiczną,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realizacja programów edukacyjnych związanych z ochroną </a:t>
            </a:r>
            <a:r>
              <a:rPr lang="pl-PL" dirty="0" err="1" smtClean="0"/>
              <a:t>środowiska</a:t>
            </a:r>
            <a:r>
              <a:rPr lang="pl-PL" dirty="0" smtClean="0"/>
              <a:t>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organizacja szkoleń, konferencji, konkursów, warsztatów z zakresu </a:t>
            </a:r>
            <a:r>
              <a:rPr lang="pl-PL" dirty="0" err="1" smtClean="0"/>
              <a:t>ochrony</a:t>
            </a:r>
            <a:r>
              <a:rPr lang="pl-PL" dirty="0" smtClean="0"/>
              <a:t> </a:t>
            </a:r>
            <a:r>
              <a:rPr lang="pl-PL" dirty="0" err="1" smtClean="0"/>
              <a:t>środowiska</a:t>
            </a:r>
            <a:r>
              <a:rPr lang="pl-PL" dirty="0" smtClean="0"/>
              <a:t>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organizacja imprez związanych z ochroną </a:t>
            </a:r>
            <a:r>
              <a:rPr lang="pl-PL" dirty="0" err="1" smtClean="0"/>
              <a:t>środowiska</a:t>
            </a:r>
            <a:r>
              <a:rPr lang="pl-PL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003425"/>
          </a:xfrm>
        </p:spPr>
        <p:txBody>
          <a:bodyPr/>
          <a:lstStyle/>
          <a:p>
            <a:pPr algn="ctr" eaLnBrk="1" hangingPunct="1"/>
            <a:r>
              <a:rPr lang="pl-PL" sz="4400" smtClean="0"/>
              <a:t>Koszty poniesione na zadania związane z ochroną środowiska </a:t>
            </a:r>
            <a:br>
              <a:rPr lang="pl-PL" sz="4400" smtClean="0"/>
            </a:br>
            <a:r>
              <a:rPr lang="pl-PL" sz="4400" smtClean="0"/>
              <a:t>w latach 2013-2014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71625" y="2786063"/>
          <a:ext cx="6072230" cy="3657600"/>
        </p:xfrm>
        <a:graphic>
          <a:graphicData uri="http://schemas.openxmlformats.org/drawingml/2006/table">
            <a:tbl>
              <a:tblPr/>
              <a:tblGrid>
                <a:gridCol w="355797"/>
                <a:gridCol w="3202175"/>
                <a:gridCol w="2514258"/>
              </a:tblGrid>
              <a:tr h="24701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l-PL" sz="2000" b="1" dirty="0" err="1">
                          <a:latin typeface="Calibri"/>
                          <a:ea typeface="Times New Roman"/>
                          <a:cs typeface="Calibri"/>
                        </a:rPr>
                        <a:t>Lp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l-PL" sz="2000" b="1" dirty="0">
                          <a:latin typeface="Calibri"/>
                          <a:ea typeface="Times New Roman"/>
                          <a:cs typeface="Calibri"/>
                        </a:rPr>
                        <a:t>Sektor środowiska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l-PL" sz="2000" b="1">
                          <a:latin typeface="Calibri"/>
                          <a:ea typeface="Times New Roman"/>
                          <a:cs typeface="Calibri"/>
                        </a:rPr>
                        <a:t>Koszty w tys. złotych</a:t>
                      </a:r>
                      <a:endParaRPr lang="pl-PL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Calibri"/>
                        </a:rPr>
                        <a:t>Wody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Calibri"/>
                        </a:rPr>
                        <a:t>133 812,459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Times New Roman"/>
                          <a:cs typeface="Calibri"/>
                        </a:rPr>
                        <a:t>Powietrze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Calibri"/>
                        </a:rPr>
                        <a:t>9 085,173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Calibri"/>
                        </a:rPr>
                        <a:t>Hałas</a:t>
                      </a:r>
                      <a:endParaRPr lang="pl-PL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Calibri"/>
                        </a:rPr>
                        <a:t>260 841,300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Calibri"/>
                        </a:rPr>
                        <a:t>Bezpieczeństwo środowiskowe</a:t>
                      </a:r>
                      <a:endParaRPr lang="pl-PL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Calibri"/>
                        </a:rPr>
                        <a:t>32 154,580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Calibri"/>
                        </a:rPr>
                        <a:t>Przyroda i krajobraz</a:t>
                      </a:r>
                      <a:endParaRPr lang="pl-PL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Calibri"/>
                        </a:rPr>
                        <a:t>62 532,960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l-PL" sz="2000">
                          <a:latin typeface="Calibri"/>
                          <a:ea typeface="Times New Roman"/>
                          <a:cs typeface="Calibri"/>
                        </a:rPr>
                        <a:t>Gleby, surowce naturalne i gospodarka odpadami</a:t>
                      </a:r>
                      <a:endParaRPr lang="pl-PL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Calibri"/>
                        </a:rPr>
                        <a:t>41 862,480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>
                  <a:txBody>
                    <a:bodyPr/>
                    <a:lstStyle/>
                    <a:p>
                      <a:pPr marL="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pl-PL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Calibri"/>
                        </a:rPr>
                        <a:t>Edukacja ekologiczna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Calibri"/>
                        </a:rPr>
                        <a:t>1 028,068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6"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l-PL" sz="2000" b="1">
                          <a:latin typeface="Calibri"/>
                          <a:ea typeface="Times New Roman"/>
                          <a:cs typeface="Calibri"/>
                        </a:rPr>
                        <a:t>Razem</a:t>
                      </a:r>
                      <a:endParaRPr lang="pl-PL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pl-PL" sz="2000" b="1" dirty="0">
                          <a:latin typeface="Calibri"/>
                          <a:ea typeface="Times New Roman"/>
                          <a:cs typeface="Calibri"/>
                        </a:rPr>
                        <a:t>541 317,02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38150"/>
          </a:xfrm>
        </p:spPr>
        <p:txBody>
          <a:bodyPr/>
          <a:lstStyle/>
          <a:p>
            <a:pPr eaLnBrk="1" hangingPunct="1"/>
            <a:r>
              <a:rPr lang="pl-PL" sz="4100" smtClean="0"/>
              <a:t>Zidentyfikowane trendy pozytywne: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52863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l-PL" dirty="0" smtClean="0"/>
              <a:t>Zwiększenie długości sieci wodociągowej</a:t>
            </a:r>
          </a:p>
          <a:p>
            <a:pPr>
              <a:defRPr/>
            </a:pPr>
            <a:r>
              <a:rPr lang="pl-PL" dirty="0" smtClean="0"/>
              <a:t>Zwiększenie długości sieci kanalizacyjnej</a:t>
            </a:r>
          </a:p>
          <a:p>
            <a:pPr>
              <a:defRPr/>
            </a:pPr>
            <a:r>
              <a:rPr lang="pl-PL" dirty="0" smtClean="0"/>
              <a:t>Rozwój kanalizacji deszczowej i poprawy stanu rowów melioracyjnych oraz pozostałych urządzeń wodnych</a:t>
            </a:r>
          </a:p>
          <a:p>
            <a:pPr>
              <a:defRPr/>
            </a:pPr>
            <a:r>
              <a:rPr lang="pl-PL" dirty="0" smtClean="0"/>
              <a:t>Poprawa istniejącej infrastruktury przeciwpowodziowej</a:t>
            </a:r>
          </a:p>
          <a:p>
            <a:pPr>
              <a:defRPr/>
            </a:pPr>
            <a:r>
              <a:rPr lang="pl-PL" dirty="0" smtClean="0"/>
              <a:t>Rozwój centralnego systemu ciepłowniczego</a:t>
            </a:r>
          </a:p>
          <a:p>
            <a:pPr>
              <a:defRPr/>
            </a:pPr>
            <a:r>
              <a:rPr lang="pl-PL" dirty="0" smtClean="0"/>
              <a:t>Modernizacja źródeł ciepła</a:t>
            </a:r>
          </a:p>
          <a:p>
            <a:pPr>
              <a:defRPr/>
            </a:pPr>
            <a:r>
              <a:rPr lang="pl-PL" dirty="0" smtClean="0"/>
              <a:t>Rozwój sieci gazowej</a:t>
            </a:r>
          </a:p>
          <a:p>
            <a:pPr>
              <a:defRPr/>
            </a:pPr>
            <a:r>
              <a:rPr lang="pl-PL" dirty="0" smtClean="0"/>
              <a:t>Sukcesywne usuwanie wyrobów zawierających azbest</a:t>
            </a:r>
          </a:p>
          <a:p>
            <a:pPr>
              <a:defRPr/>
            </a:pPr>
            <a:r>
              <a:rPr lang="pl-PL" dirty="0" smtClean="0"/>
              <a:t>Reorganizacja systemu gospodarki odpadami</a:t>
            </a:r>
          </a:p>
          <a:p>
            <a:pPr>
              <a:defRPr/>
            </a:pPr>
            <a:r>
              <a:rPr lang="pl-PL" dirty="0" smtClean="0"/>
              <a:t>Bardzo aktywna i zróżnicowana edukacja ekologiczna</a:t>
            </a:r>
          </a:p>
          <a:p>
            <a:pPr>
              <a:defRPr/>
            </a:pPr>
            <a:r>
              <a:rPr lang="pl-PL" dirty="0" smtClean="0"/>
              <a:t>Pozyskiwanie nowych źródeł finansowania inwestycji w zakresie ochrony środowiska, praktycznie we wszystkich sektorach</a:t>
            </a:r>
          </a:p>
          <a:p>
            <a:pPr>
              <a:defRPr/>
            </a:pPr>
            <a:r>
              <a:rPr lang="pl-PL" dirty="0" smtClean="0"/>
              <a:t>Wzrost wydatków ogółem na ochronę środowiska i gospodarkę komunalną z budżetów gmin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435975" cy="863600"/>
          </a:xfrm>
        </p:spPr>
        <p:txBody>
          <a:bodyPr/>
          <a:lstStyle/>
          <a:p>
            <a:pPr eaLnBrk="1" hangingPunct="1"/>
            <a:r>
              <a:rPr lang="pl-PL" smtClean="0"/>
              <a:t> Trendy negatywne: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413"/>
            <a:ext cx="8472488" cy="505618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l-PL" dirty="0" smtClean="0"/>
              <a:t>Zwiększenie poboru wód podziemnych na cele komunalne i przemysłowe</a:t>
            </a:r>
          </a:p>
          <a:p>
            <a:pPr>
              <a:defRPr/>
            </a:pPr>
            <a:r>
              <a:rPr lang="pl-PL" dirty="0" smtClean="0"/>
              <a:t>Zwiększenie zużycia energii elektrycznej o niskim napięciu w gospodarstwach domowych</a:t>
            </a:r>
          </a:p>
          <a:p>
            <a:pPr>
              <a:defRPr/>
            </a:pPr>
            <a:r>
              <a:rPr lang="pl-PL" dirty="0" smtClean="0"/>
              <a:t>Niewielkie wykorzystanie potencjalnych możliwości </a:t>
            </a:r>
            <a:br>
              <a:rPr lang="pl-PL" dirty="0" smtClean="0"/>
            </a:br>
            <a:r>
              <a:rPr lang="pl-PL" dirty="0" smtClean="0"/>
              <a:t>w zakresie odnawialnych źródeł energii</a:t>
            </a:r>
          </a:p>
          <a:p>
            <a:pPr>
              <a:defRPr/>
            </a:pPr>
            <a:r>
              <a:rPr lang="pl-PL" dirty="0" smtClean="0"/>
              <a:t>Spadek powierzchni gruntów leśnych i lasów</a:t>
            </a:r>
          </a:p>
          <a:p>
            <a:pPr>
              <a:defRPr/>
            </a:pPr>
            <a:r>
              <a:rPr lang="pl-PL" dirty="0" smtClean="0"/>
              <a:t>Spadek liczby pomników przyrody</a:t>
            </a:r>
          </a:p>
          <a:p>
            <a:pPr>
              <a:defRPr/>
            </a:pPr>
            <a:r>
              <a:rPr lang="pl-PL" dirty="0" smtClean="0"/>
              <a:t>Brak szerszej akceptacji społecznej dla tworzenia nowych form ochrony przyrody (obawa przed ograniczeniami wynikającymi z ustanowienia takich form)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eaLnBrk="1" hangingPunct="1"/>
            <a:r>
              <a:rPr lang="pl-PL" sz="4400" smtClean="0"/>
              <a:t>Niezbędne dalsze kierunki działania: </a:t>
            </a:r>
          </a:p>
        </p:txBody>
      </p:sp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r>
              <a:rPr lang="pl-PL" sz="2000" smtClean="0"/>
              <a:t>Powstrzymanie presji środków transportu na środowisko</a:t>
            </a:r>
          </a:p>
          <a:p>
            <a:r>
              <a:rPr lang="pl-PL" sz="2000" smtClean="0"/>
              <a:t>Ograniczenie wodochłonności gospodarstw domowych oraz energochłonności</a:t>
            </a:r>
          </a:p>
          <a:p>
            <a:r>
              <a:rPr lang="pl-PL" sz="2000" smtClean="0"/>
              <a:t>Zmniejszenie „niskiej emisji” </a:t>
            </a:r>
          </a:p>
          <a:p>
            <a:r>
              <a:rPr lang="pl-PL" sz="2000" smtClean="0"/>
              <a:t>Kompleksowe uporządkowanie gospodarki odpadami </a:t>
            </a:r>
          </a:p>
          <a:p>
            <a:r>
              <a:rPr lang="pl-PL" sz="2000" smtClean="0"/>
              <a:t>Pozyskiwanie energii ze źródeł odnawialnych</a:t>
            </a:r>
          </a:p>
          <a:p>
            <a:r>
              <a:rPr lang="pl-PL" sz="2000" smtClean="0"/>
              <a:t>Zwiększenia powierzchni zalesionych</a:t>
            </a:r>
          </a:p>
          <a:p>
            <a:r>
              <a:rPr lang="pl-PL" sz="2000" smtClean="0"/>
              <a:t>Zwiększenie efektywności działań związanych z opieką nad bezdomnymi zwierzętami</a:t>
            </a:r>
          </a:p>
          <a:p>
            <a:r>
              <a:rPr lang="pl-PL" sz="2000" smtClean="0"/>
              <a:t>Prawidłowe kształtowanie populacji zwierząt łownych (zwłaszcza dzików)</a:t>
            </a:r>
          </a:p>
          <a:p>
            <a:r>
              <a:rPr lang="pl-PL" sz="2000" smtClean="0"/>
              <a:t>Minimalizacja szkód powodowanych przez zwierzęta chronione (bobry)</a:t>
            </a:r>
          </a:p>
          <a:p>
            <a:r>
              <a:rPr lang="pl-PL" sz="2000" smtClean="0"/>
              <a:t>Kontynuacja edukacji ekologicznej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Podstawa 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Zgodnie z art. 18 ust. 2 ustawy z dnia 27 kwietnia 2001 r. Prawo </a:t>
            </a:r>
            <a:r>
              <a:rPr lang="pl-PL" dirty="0" err="1" smtClean="0"/>
              <a:t>ochrony</a:t>
            </a:r>
            <a:r>
              <a:rPr lang="pl-PL" dirty="0" smtClean="0"/>
              <a:t> </a:t>
            </a:r>
            <a:r>
              <a:rPr lang="pl-PL" dirty="0" err="1" smtClean="0"/>
              <a:t>środowiska</a:t>
            </a:r>
            <a:r>
              <a:rPr lang="pl-PL" dirty="0" smtClean="0"/>
              <a:t> (</a:t>
            </a:r>
            <a:r>
              <a:rPr lang="pl-PL" dirty="0" err="1" smtClean="0"/>
              <a:t>Dz.U</a:t>
            </a:r>
            <a:r>
              <a:rPr lang="pl-PL" dirty="0" smtClean="0"/>
              <a:t>. z 2013r. poz. 1232 </a:t>
            </a:r>
            <a:r>
              <a:rPr lang="pl-PL" dirty="0" err="1" smtClean="0"/>
              <a:t>późn</a:t>
            </a:r>
            <a:r>
              <a:rPr lang="pl-PL" dirty="0" smtClean="0"/>
              <a:t>. </a:t>
            </a:r>
            <a:r>
              <a:rPr lang="pl-PL" smtClean="0"/>
              <a:t>zm.). </a:t>
            </a:r>
            <a:endParaRPr lang="pl-PL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/>
              <a:t>Starosta Powiatu sporządza co 2 lata raport z wykonania programu ochrony środowiska i przedkłada go Radzie Powiatu.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/>
              <a:t> Raport nie podlega uchwaleniu</a:t>
            </a:r>
            <a:r>
              <a:rPr lang="pl-PL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Dokumenty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55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pl-PL" sz="55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/>
              <a:t>Pierwszy dokument pn. "Program ochrony środowiska dla powiatu wołomińskiego" został opracowany w 2004 r. na okres lat 2004 – 2011.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 smtClean="0"/>
              <a:t>W latach 2008 i 2012 roku </a:t>
            </a:r>
            <a:r>
              <a:rPr lang="pl-PL" sz="8000" dirty="0"/>
              <a:t>uchwalono jego </a:t>
            </a:r>
            <a:r>
              <a:rPr lang="pl-PL" sz="8000" dirty="0" smtClean="0"/>
              <a:t>dwie aktualizacje.</a:t>
            </a:r>
            <a:endParaRPr lang="pl-PL" sz="8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sz="8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 smtClean="0"/>
              <a:t>Raporty z realizacji programu były sporządzane co o dwa lata.</a:t>
            </a:r>
            <a:endParaRPr lang="pl-PL" sz="8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 smtClean="0"/>
              <a:t>I </a:t>
            </a:r>
            <a:r>
              <a:rPr lang="pl-PL" sz="8000" dirty="0"/>
              <a:t>Raport obejmował okres lat 2004-2006 i został sporządzony w 2007 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/>
              <a:t>II Raport obejmował okres lat 2007-2008 i został sporządzony w 2009 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/>
              <a:t>III Raport obejmował okres lat 2009-2010 i został sporządzony w 2011 r</a:t>
            </a:r>
            <a:r>
              <a:rPr lang="pl-PL" sz="80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8000" dirty="0" smtClean="0"/>
              <a:t>IV Raport obejmował okres lat 2011-2012 i został sporządzony w 2013 r.</a:t>
            </a:r>
            <a:endParaRPr lang="pl-PL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Zakres Raportu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dirty="0"/>
              <a:t>OCENA STOPNIA REALIZACJI CELÓW I KIERUNKÓW DZIAŁAŃ W ZAKRESIE: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2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1. jakości wód i stosunków wodnych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2. powietrza atmosferycznego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3. hałasu i pól </a:t>
            </a:r>
            <a:r>
              <a:rPr lang="pl-PL" sz="2200" dirty="0" smtClean="0"/>
              <a:t>elektromagnetycznych</a:t>
            </a:r>
            <a:endParaRPr lang="pl-PL" sz="22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4. poważnych awarii i zagrożeń naturalnych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5. ochrony przyrody i krajobrazu oraz lasów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6. gleb i gruntów oraz surowców mineralnych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200" dirty="0"/>
              <a:t>7. edukacji ekologicznej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dirty="0" smtClean="0">
                <a:ea typeface="+mn-ea"/>
                <a:cs typeface="+mn-cs"/>
              </a:rPr>
              <a:t>Realizatorzy programu:</a:t>
            </a:r>
            <a:endParaRPr lang="pl-PL" sz="4800" dirty="0"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Powiat wołomiński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Samorządy gminne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Samorząd wojewódzki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Przedsiębiorstwa wodociągowo-kanalizacyjne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Przedsiębiorstwa komunalne</a:t>
            </a: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Podmioty działalności gospodarczej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RZGW w Warszawie, </a:t>
            </a:r>
            <a:r>
              <a:rPr lang="pl-PL" sz="2000" dirty="0" err="1" smtClean="0"/>
              <a:t>WZMiUW</a:t>
            </a:r>
            <a:r>
              <a:rPr lang="pl-PL" sz="2000" dirty="0" smtClean="0"/>
              <a:t>, Spółki Wodne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RDLP</a:t>
            </a:r>
            <a:r>
              <a:rPr lang="pl-PL" sz="2000" dirty="0"/>
              <a:t>, Nadleśnictwa</a:t>
            </a:r>
            <a:endParaRPr lang="pl-PL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RDOŚ</a:t>
            </a:r>
            <a:r>
              <a:rPr lang="pl-PL" sz="2000" dirty="0"/>
              <a:t>, </a:t>
            </a:r>
            <a:r>
              <a:rPr lang="pl-PL" sz="2000" dirty="0" smtClean="0"/>
              <a:t>WIOŚ, Sanepid</a:t>
            </a:r>
            <a:endParaRPr lang="pl-P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Organizacje pozarządowe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Placówki oświatowe i kulturalne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000" dirty="0" smtClean="0"/>
              <a:t>Mieszkańcy, właściciele gruntów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eaLnBrk="1" hangingPunct="1"/>
            <a:r>
              <a:rPr lang="pl-PL" smtClean="0"/>
              <a:t>Zakres zadań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/>
              <a:t>W latach 2011-2012 realizowano liczne zadania </a:t>
            </a:r>
            <a:r>
              <a:rPr lang="pl-PL" dirty="0" smtClean="0"/>
              <a:t>(1189) inwestycyjne  i </a:t>
            </a:r>
            <a:r>
              <a:rPr lang="pl-PL" dirty="0"/>
              <a:t>pozainwestycyjne - obejmujące wszystkie sektory środowiska. </a:t>
            </a: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Łącznie</a:t>
            </a:r>
            <a:r>
              <a:rPr lang="pl-PL" dirty="0"/>
              <a:t>, na zadania związane z ochrona środowiska wydatkowa kwotę </a:t>
            </a:r>
            <a:r>
              <a:rPr lang="pl-PL" b="1" dirty="0" smtClean="0"/>
              <a:t>541 317,02 </a:t>
            </a:r>
            <a:r>
              <a:rPr lang="pl-PL" dirty="0" smtClean="0"/>
              <a:t>(w poprzednich dwóch latach – „tylko”321 </a:t>
            </a:r>
            <a:r>
              <a:rPr lang="pl-PL" dirty="0"/>
              <a:t>546,6 tys. </a:t>
            </a:r>
            <a:r>
              <a:rPr lang="pl-PL" dirty="0" smtClean="0"/>
              <a:t>złotych).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Należy </a:t>
            </a:r>
            <a:r>
              <a:rPr lang="pl-PL" dirty="0"/>
              <a:t>mieć jednak na uwadze, że duża część zadań </a:t>
            </a:r>
            <a:r>
              <a:rPr lang="pl-PL" i="1" dirty="0"/>
              <a:t>(np. związanych z modernizacja układu drogowego</a:t>
            </a:r>
            <a:r>
              <a:rPr lang="pl-PL" i="1" dirty="0" smtClean="0"/>
              <a:t>)</a:t>
            </a:r>
            <a:br>
              <a:rPr lang="pl-PL" i="1" dirty="0" smtClean="0"/>
            </a:br>
            <a:r>
              <a:rPr lang="pl-PL" dirty="0" smtClean="0"/>
              <a:t>tylko </a:t>
            </a:r>
            <a:r>
              <a:rPr lang="pl-PL" dirty="0"/>
              <a:t>w </a:t>
            </a:r>
            <a:r>
              <a:rPr lang="pl-PL" dirty="0" smtClean="0"/>
              <a:t>części* </a:t>
            </a:r>
            <a:r>
              <a:rPr lang="pl-PL" dirty="0"/>
              <a:t>przyczynia </a:t>
            </a:r>
            <a:r>
              <a:rPr lang="pl-PL" dirty="0" smtClean="0"/>
              <a:t>się </a:t>
            </a:r>
            <a:r>
              <a:rPr lang="pl-PL" dirty="0"/>
              <a:t>do poprawy jakości </a:t>
            </a:r>
            <a:r>
              <a:rPr lang="pl-PL" dirty="0" smtClean="0"/>
              <a:t>środowiska</a:t>
            </a:r>
            <a:br>
              <a:rPr lang="pl-PL" dirty="0" smtClean="0"/>
            </a:br>
            <a:r>
              <a:rPr lang="pl-PL" i="1" dirty="0" smtClean="0"/>
              <a:t>(</a:t>
            </a:r>
            <a:r>
              <a:rPr lang="pl-PL" i="1" dirty="0"/>
              <a:t>w tym przypadku - klimatu akustycznego i jakości powietrza). </a:t>
            </a:r>
            <a:endParaRPr lang="pl-PL" i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	*Nie </a:t>
            </a:r>
            <a:r>
              <a:rPr lang="pl-PL" sz="2400" dirty="0"/>
              <a:t>można jednak oszacować, jaka to część, dlatego brano pod </a:t>
            </a:r>
            <a:r>
              <a:rPr lang="pl-PL" sz="2400" dirty="0" smtClean="0"/>
              <a:t>	uwagę </a:t>
            </a:r>
            <a:r>
              <a:rPr lang="pl-PL" sz="2400" dirty="0"/>
              <a:t>wszystkie koszty związane z daną inwestycją. </a:t>
            </a:r>
            <a:endParaRPr lang="pl-PL" sz="24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	Część działań </a:t>
            </a:r>
            <a:r>
              <a:rPr lang="pl-PL" sz="2400" i="1" dirty="0"/>
              <a:t>(np. poprawa nawierzchni dróg)</a:t>
            </a:r>
            <a:r>
              <a:rPr lang="pl-PL" sz="2400" dirty="0"/>
              <a:t> służy więcej niż </a:t>
            </a:r>
            <a:endParaRPr lang="pl-PL" sz="24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/>
              <a:t>	</a:t>
            </a:r>
            <a:r>
              <a:rPr lang="pl-PL" sz="2400" dirty="0" smtClean="0"/>
              <a:t>jednemu </a:t>
            </a:r>
            <a:r>
              <a:rPr lang="pl-PL" sz="2400" dirty="0"/>
              <a:t>sektorowi środowiska, dlatego koszty przypisywano </a:t>
            </a:r>
            <a:r>
              <a:rPr lang="pl-PL" sz="2400" dirty="0" smtClean="0"/>
              <a:t>	tam</a:t>
            </a:r>
            <a:r>
              <a:rPr lang="pl-PL" sz="2400" dirty="0"/>
              <a:t>, gdzie pozytywne działanie wydaje się być większe </a:t>
            </a:r>
            <a:r>
              <a:rPr lang="pl-PL" sz="2400" i="1" dirty="0"/>
              <a:t>(w </a:t>
            </a:r>
            <a:r>
              <a:rPr lang="pl-PL" sz="2400" i="1" dirty="0" smtClean="0"/>
              <a:t>	przypadku dróg - </a:t>
            </a:r>
            <a:r>
              <a:rPr lang="pl-PL" sz="2400" i="1" dirty="0"/>
              <a:t>do ograniczania hałasu).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Zrealizowane zadania: </a:t>
            </a:r>
          </a:p>
        </p:txBody>
      </p:sp>
      <p:sp>
        <p:nvSpPr>
          <p:cNvPr id="11267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</a:pPr>
            <a:r>
              <a:rPr lang="pl-PL" sz="2000" dirty="0" smtClean="0"/>
              <a:t>Realizacja wielu zadań została</a:t>
            </a:r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pl-PL" sz="2000" dirty="0" smtClean="0"/>
              <a:t>dofinansowana z </a:t>
            </a:r>
            <a:r>
              <a:rPr lang="pl-PL" sz="2000" dirty="0" err="1" smtClean="0"/>
              <a:t>róznych</a:t>
            </a:r>
            <a:r>
              <a:rPr lang="pl-PL" sz="2000" dirty="0" smtClean="0"/>
              <a:t> źródeł:</a:t>
            </a:r>
          </a:p>
          <a:p>
            <a:pPr marL="0" indent="0" algn="just"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pl-PL" sz="2000" dirty="0" smtClean="0"/>
              <a:t>Narodowy Fundusz Ochrony Środowiska</a:t>
            </a:r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pl-PL" sz="2000" dirty="0" smtClean="0"/>
              <a:t>i Gospodarki Wodnej,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dirty="0" err="1" smtClean="0"/>
              <a:t>Wojewódzki</a:t>
            </a:r>
            <a:r>
              <a:rPr lang="en-US" sz="2000" dirty="0" smtClean="0"/>
              <a:t> </a:t>
            </a:r>
            <a:r>
              <a:rPr lang="en-US" sz="2000" dirty="0" err="1" smtClean="0"/>
              <a:t>Fundusz</a:t>
            </a:r>
            <a:r>
              <a:rPr lang="en-US" sz="2000" dirty="0" smtClean="0"/>
              <a:t>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en-US" sz="2000" dirty="0" smtClean="0"/>
              <a:t>Ochrony</a:t>
            </a:r>
            <a:r>
              <a:rPr lang="pl-PL" sz="2000" dirty="0" smtClean="0"/>
              <a:t> </a:t>
            </a:r>
            <a:r>
              <a:rPr lang="en-US" sz="2000" dirty="0" smtClean="0"/>
              <a:t>Środowiska</a:t>
            </a:r>
            <a:r>
              <a:rPr lang="pl-PL" sz="2000" dirty="0" smtClean="0"/>
              <a:t> </a:t>
            </a:r>
            <a:r>
              <a:rPr lang="en-US" sz="2000" dirty="0" smtClean="0"/>
              <a:t>i </a:t>
            </a:r>
            <a:r>
              <a:rPr lang="en-US" sz="2000" dirty="0" err="1" smtClean="0"/>
              <a:t>Gospodarki</a:t>
            </a:r>
            <a:r>
              <a:rPr lang="en-US" sz="2000" dirty="0" smtClean="0"/>
              <a:t>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en-US" sz="2000" dirty="0" err="1" smtClean="0"/>
              <a:t>Wodnej</a:t>
            </a:r>
            <a:r>
              <a:rPr lang="pl-PL" sz="2000" dirty="0" smtClean="0"/>
              <a:t> </a:t>
            </a:r>
            <a:r>
              <a:rPr lang="en-US" sz="2000" dirty="0" smtClean="0"/>
              <a:t> w </a:t>
            </a:r>
            <a:r>
              <a:rPr lang="en-US" sz="2000" dirty="0" err="1" smtClean="0"/>
              <a:t>Warszawie</a:t>
            </a:r>
            <a:r>
              <a:rPr lang="pl-PL" sz="2000" dirty="0" smtClean="0"/>
              <a:t>,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sz="2000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2000" dirty="0" smtClean="0"/>
              <a:t>a także ze środków LGD,  Urzędu Marszałkowskiego  Województwa Mazowieckiego i UE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2781300"/>
            <a:ext cx="846137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4221163"/>
            <a:ext cx="22320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 eaLnBrk="1" hangingPunct="1"/>
            <a:r>
              <a:rPr lang="pl-PL" sz="4800" smtClean="0"/>
              <a:t>Jakość wód: </a:t>
            </a:r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7338"/>
            <a:ext cx="8362950" cy="49672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Zrealizowane zadania obejmowały m.in.:</a:t>
            </a:r>
          </a:p>
          <a:p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monitoring wód,</a:t>
            </a:r>
          </a:p>
          <a:p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rozbudowę i modernizację systemu poboru i rozprowadzania wody</a:t>
            </a:r>
          </a:p>
          <a:p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rozbudowę i modernizację systemu odprowadzania i oczyszczania ścieków,</a:t>
            </a:r>
          </a:p>
          <a:p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rozbudowę i modernizację sieci kanalizacji deszczowej, urządzeń melioracyjnych i pozostałych urządzeń wodnych,</a:t>
            </a:r>
          </a:p>
          <a:p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akcję propagującą zakładanie spółek wodnych i dotacje,</a:t>
            </a:r>
          </a:p>
          <a:p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ochronę terenów zurbanizowanych przed powodzią, wodami podsiąkowymi i opadowymi.</a:t>
            </a:r>
          </a:p>
          <a:p>
            <a:pPr eaLnBrk="1" hangingPunct="1"/>
            <a:endParaRPr lang="pl-PL" sz="1800" dirty="0" smtClean="0">
              <a:ea typeface="Times New Roman" pitchFamily="18" charset="0"/>
              <a:cs typeface="Calibri" pitchFamily="34" charset="0"/>
            </a:endParaRPr>
          </a:p>
          <a:p>
            <a:pPr eaLnBrk="1" hangingPunct="1"/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Na zadania związane z jakością wód i stosunków wodnych przeznaczono w latach 2013-2014 kwotę co najmniej </a:t>
            </a:r>
            <a:r>
              <a:rPr lang="pl-PL" sz="2000" b="1" dirty="0" smtClean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133 812,459  </a:t>
            </a:r>
            <a:r>
              <a:rPr lang="pl-PL" sz="2000" dirty="0" smtClean="0">
                <a:ea typeface="Times New Roman" pitchFamily="18" charset="0"/>
                <a:cs typeface="Calibri" pitchFamily="34" charset="0"/>
              </a:rPr>
              <a:t>tys. złotych. </a:t>
            </a:r>
          </a:p>
          <a:p>
            <a:pPr eaLnBrk="1" hangingPunct="1"/>
            <a:endParaRPr lang="pl-PL" sz="2000" dirty="0" smtClean="0">
              <a:ea typeface="Times New Roman" pitchFamily="18" charset="0"/>
              <a:cs typeface="Calibri" pitchFamily="34" charset="0"/>
            </a:endParaRPr>
          </a:p>
          <a:p>
            <a:pPr eaLnBrk="1" hangingPunct="1"/>
            <a:endParaRPr lang="pl-PL" sz="2000" dirty="0" smtClean="0">
              <a:ea typeface="Times New Roman" pitchFamily="18" charset="0"/>
              <a:cs typeface="Calibri" pitchFamily="34" charset="0"/>
            </a:endParaRPr>
          </a:p>
          <a:p>
            <a:pPr eaLnBrk="1" hangingPunct="1"/>
            <a:endParaRPr lang="pl-PL" sz="3600" dirty="0" smtClean="0">
              <a:latin typeface="Times New Roman" pitchFamily="18" charset="0"/>
              <a:ea typeface="Times New Roman" pitchFamily="18" charset="0"/>
              <a:cs typeface="Calibri" pitchFamily="34" charset="0"/>
            </a:endParaRPr>
          </a:p>
          <a:p>
            <a:pPr eaLnBrk="1" hangingPunct="1"/>
            <a:endParaRPr lang="pl-PL" sz="3600" dirty="0" smtClean="0">
              <a:solidFill>
                <a:schemeClr val="tx2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923925"/>
          </a:xfrm>
        </p:spPr>
        <p:txBody>
          <a:bodyPr/>
          <a:lstStyle/>
          <a:p>
            <a:pPr eaLnBrk="1" hangingPunct="1"/>
            <a:r>
              <a:rPr lang="pl-PL" smtClean="0"/>
              <a:t>Ochrona powietrza: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489743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pl-PL" dirty="0" smtClean="0"/>
              <a:t>ograniczanie „niskiej emisji”, </a:t>
            </a:r>
          </a:p>
          <a:p>
            <a:pPr>
              <a:defRPr/>
            </a:pPr>
            <a:r>
              <a:rPr lang="pl-PL" dirty="0" smtClean="0"/>
              <a:t>przebudowy i modernizacje instalacji grzewczych,</a:t>
            </a:r>
          </a:p>
          <a:p>
            <a:pPr>
              <a:defRPr/>
            </a:pPr>
            <a:r>
              <a:rPr lang="pl-PL" dirty="0" smtClean="0"/>
              <a:t>zmiana źródeł ciepła na bardziej ekologiczne,</a:t>
            </a:r>
          </a:p>
          <a:p>
            <a:pPr>
              <a:defRPr/>
            </a:pPr>
            <a:r>
              <a:rPr lang="pl-PL" dirty="0" smtClean="0"/>
              <a:t>rozbudowa centralnego systemu ciepłowniczego,</a:t>
            </a:r>
          </a:p>
          <a:p>
            <a:pPr>
              <a:defRPr/>
            </a:pPr>
            <a:r>
              <a:rPr lang="pl-PL" dirty="0" smtClean="0"/>
              <a:t>działania promujące oszczędzanie energii,</a:t>
            </a:r>
          </a:p>
          <a:p>
            <a:pPr>
              <a:defRPr/>
            </a:pPr>
            <a:r>
              <a:rPr lang="pl-PL" dirty="0" smtClean="0"/>
              <a:t>wymiana  oświetlenia drogowego na energooszczędne,</a:t>
            </a:r>
          </a:p>
          <a:p>
            <a:pPr fontAlgn="auto" hangingPunct="1">
              <a:defRPr/>
            </a:pPr>
            <a:r>
              <a:rPr lang="pl-PL" dirty="0" smtClean="0"/>
              <a:t>oczyszczanie </a:t>
            </a:r>
            <a:r>
              <a:rPr lang="pl-PL" dirty="0" err="1" smtClean="0"/>
              <a:t>dróg</a:t>
            </a:r>
            <a:r>
              <a:rPr lang="pl-PL" dirty="0" smtClean="0"/>
              <a:t> i innych elementów infrastruktury komunikacyjnej,</a:t>
            </a:r>
          </a:p>
          <a:p>
            <a:pPr fontAlgn="auto" hangingPunct="1">
              <a:defRPr/>
            </a:pPr>
            <a:r>
              <a:rPr lang="pl-PL" dirty="0" smtClean="0"/>
              <a:t>modernizacja procesów technologicznych w zakładach produkcyjnych,</a:t>
            </a:r>
          </a:p>
          <a:p>
            <a:pPr fontAlgn="auto" hangingPunct="1">
              <a:defRPr/>
            </a:pPr>
            <a:r>
              <a:rPr lang="pl-PL" dirty="0" smtClean="0"/>
              <a:t>term</a:t>
            </a:r>
            <a:r>
              <a:rPr lang="en-US" dirty="0" err="1" smtClean="0"/>
              <a:t>omodernizacja</a:t>
            </a:r>
            <a:r>
              <a:rPr lang="en-US" dirty="0" smtClean="0"/>
              <a:t> </a:t>
            </a:r>
            <a:r>
              <a:rPr lang="en-US" dirty="0" err="1" smtClean="0"/>
              <a:t>obiektów</a:t>
            </a:r>
            <a:r>
              <a:rPr lang="pl-PL" dirty="0" smtClean="0"/>
              <a:t>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na zadania związane z ochroną powietrza przeznaczono w latach 2013-2014 kwotę co najmniej  </a:t>
            </a:r>
            <a:r>
              <a:rPr lang="pl-PL" b="1" dirty="0" smtClean="0">
                <a:solidFill>
                  <a:srgbClr val="FF0000"/>
                </a:solidFill>
              </a:rPr>
              <a:t>9 085,173 </a:t>
            </a:r>
            <a:r>
              <a:rPr lang="pl-PL" dirty="0" smtClean="0"/>
              <a:t>tys. złotych.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361</TotalTime>
  <Words>1015</Words>
  <Application>Microsoft Office PowerPoint</Application>
  <PresentationFormat>Pokaz na ekranie (4:3)</PresentationFormat>
  <Paragraphs>197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Przepływ</vt:lpstr>
      <vt:lpstr>V RAPORT z wykonania  PROGRAMU OCHRONY ŚRODOWISKA DLA POWIATU WOŁOMIŃSKIEGO  ZA LATA 2013-2014</vt:lpstr>
      <vt:lpstr>Podstawa prawna</vt:lpstr>
      <vt:lpstr>Dokumenty</vt:lpstr>
      <vt:lpstr>Zakres Raportu </vt:lpstr>
      <vt:lpstr>Realizatorzy programu:</vt:lpstr>
      <vt:lpstr>Zakres zadań</vt:lpstr>
      <vt:lpstr>Zrealizowane zadania: </vt:lpstr>
      <vt:lpstr>Jakość wód: </vt:lpstr>
      <vt:lpstr>Ochrona powietrza:</vt:lpstr>
      <vt:lpstr>Ochrona przed hałasem:</vt:lpstr>
      <vt:lpstr>Zapobieganie awariom i zagrożeniom:</vt:lpstr>
      <vt:lpstr>Ochrona przyrody, krajobrazu, lasów</vt:lpstr>
      <vt:lpstr>Ochrona gleb, gruntów i surowców</vt:lpstr>
      <vt:lpstr>Edukacja ekologiczna:</vt:lpstr>
      <vt:lpstr>Koszty poniesione na zadania związane z ochroną środowiska  w latach 2013-2014</vt:lpstr>
      <vt:lpstr>Zidentyfikowane trendy pozytywne:</vt:lpstr>
      <vt:lpstr> Trendy negatywne:</vt:lpstr>
      <vt:lpstr>Niezbędne dalsze kierunki działania: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RAPORT z wykonania   PROGRAMU OCHRONY ŚRODOWISKA  DLA POWIATU WOŁOMIŃSKIEGO   ZA LATA 2011-2012</dc:title>
  <dc:creator>Marian</dc:creator>
  <cp:lastModifiedBy>A0901_2</cp:lastModifiedBy>
  <cp:revision>44</cp:revision>
  <dcterms:created xsi:type="dcterms:W3CDTF">2013-08-26T19:36:57Z</dcterms:created>
  <dcterms:modified xsi:type="dcterms:W3CDTF">2015-06-01T13:02:12Z</dcterms:modified>
</cp:coreProperties>
</file>